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 ContentType="image/tif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20">
  <p:sldMasterIdLst>
    <p:sldMasterId id="2147483648" r:id="rId1"/>
  </p:sldMasterIdLst>
  <p:notesMasterIdLst>
    <p:notesMasterId r:id="rId24"/>
  </p:notesMasterIdLst>
  <p:handoutMasterIdLst>
    <p:handoutMasterId r:id="rId25"/>
  </p:handoutMasterIdLst>
  <p:sldIdLst>
    <p:sldId id="258" r:id="rId2"/>
    <p:sldId id="272" r:id="rId3"/>
    <p:sldId id="273" r:id="rId4"/>
    <p:sldId id="278" r:id="rId5"/>
    <p:sldId id="279" r:id="rId6"/>
    <p:sldId id="280" r:id="rId7"/>
    <p:sldId id="274" r:id="rId8"/>
    <p:sldId id="281" r:id="rId9"/>
    <p:sldId id="282" r:id="rId10"/>
    <p:sldId id="275" r:id="rId11"/>
    <p:sldId id="283" r:id="rId12"/>
    <p:sldId id="284" r:id="rId13"/>
    <p:sldId id="277" r:id="rId14"/>
    <p:sldId id="285" r:id="rId15"/>
    <p:sldId id="288" r:id="rId16"/>
    <p:sldId id="292" r:id="rId17"/>
    <p:sldId id="286" r:id="rId18"/>
    <p:sldId id="287" r:id="rId19"/>
    <p:sldId id="289" r:id="rId20"/>
    <p:sldId id="290" r:id="rId21"/>
    <p:sldId id="291" r:id="rId22"/>
    <p:sldId id="270" r:id="rId23"/>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457200" algn="l" rtl="0" fontAlgn="base">
      <a:spcBef>
        <a:spcPct val="0"/>
      </a:spcBef>
      <a:spcAft>
        <a:spcPct val="0"/>
      </a:spcAft>
      <a:defRPr kern="1200">
        <a:solidFill>
          <a:schemeClr val="tx1"/>
        </a:solidFill>
        <a:latin typeface="Calibri" pitchFamily="34" charset="0"/>
        <a:ea typeface="宋体" pitchFamily="2" charset="-122"/>
        <a:cs typeface="+mn-cs"/>
      </a:defRPr>
    </a:lvl2pPr>
    <a:lvl3pPr marL="914400" algn="l" rtl="0" fontAlgn="base">
      <a:spcBef>
        <a:spcPct val="0"/>
      </a:spcBef>
      <a:spcAft>
        <a:spcPct val="0"/>
      </a:spcAft>
      <a:defRPr kern="1200">
        <a:solidFill>
          <a:schemeClr val="tx1"/>
        </a:solidFill>
        <a:latin typeface="Calibri" pitchFamily="34" charset="0"/>
        <a:ea typeface="宋体" pitchFamily="2" charset="-122"/>
        <a:cs typeface="+mn-cs"/>
      </a:defRPr>
    </a:lvl3pPr>
    <a:lvl4pPr marL="1371600" algn="l" rtl="0" fontAlgn="base">
      <a:spcBef>
        <a:spcPct val="0"/>
      </a:spcBef>
      <a:spcAft>
        <a:spcPct val="0"/>
      </a:spcAft>
      <a:defRPr kern="1200">
        <a:solidFill>
          <a:schemeClr val="tx1"/>
        </a:solidFill>
        <a:latin typeface="Calibri" pitchFamily="34" charset="0"/>
        <a:ea typeface="宋体" pitchFamily="2" charset="-122"/>
        <a:cs typeface="+mn-cs"/>
      </a:defRPr>
    </a:lvl4pPr>
    <a:lvl5pPr marL="1828800" algn="l" rtl="0" fontAlgn="base">
      <a:spcBef>
        <a:spcPct val="0"/>
      </a:spcBef>
      <a:spcAft>
        <a:spcPct val="0"/>
      </a:spcAft>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p:defaultTextStyle>
  <p:extLst>
    <p:ext uri="{521415D9-36F7-43E2-AB2F-B90AF26B5E84}">
      <p14:sectionLst xmlns:p14="http://schemas.microsoft.com/office/powerpoint/2010/main">
        <p14:section name="Default Section" id="{AF0C7F41-AD5D-0C40-8BE1-DAD23833F237}">
          <p14:sldIdLst>
            <p14:sldId id="258"/>
            <p14:sldId id="272"/>
            <p14:sldId id="273"/>
            <p14:sldId id="278"/>
            <p14:sldId id="279"/>
            <p14:sldId id="280"/>
            <p14:sldId id="274"/>
            <p14:sldId id="281"/>
            <p14:sldId id="282"/>
            <p14:sldId id="275"/>
            <p14:sldId id="283"/>
            <p14:sldId id="284"/>
            <p14:sldId id="277"/>
            <p14:sldId id="285"/>
            <p14:sldId id="288"/>
            <p14:sldId id="292"/>
            <p14:sldId id="286"/>
            <p14:sldId id="287"/>
            <p14:sldId id="289"/>
            <p14:sldId id="290"/>
            <p14:sldId id="291"/>
            <p14:sldId id="27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83C2E9"/>
    <a:srgbClr val="3238D6"/>
    <a:srgbClr val="00FF00"/>
    <a:srgbClr val="16F7FC"/>
    <a:srgbClr val="85F0FB"/>
    <a:srgbClr val="1AE3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中度样式 1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中度样式 1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77" autoAdjust="0"/>
    <p:restoredTop sz="96081" autoAdjust="0"/>
  </p:normalViewPr>
  <p:slideViewPr>
    <p:cSldViewPr>
      <p:cViewPr varScale="1">
        <p:scale>
          <a:sx n="83" d="100"/>
          <a:sy n="83" d="100"/>
        </p:scale>
        <p:origin x="1205" y="4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608"/>
    </p:cViewPr>
  </p:sorterViewPr>
  <p:notesViewPr>
    <p:cSldViewPr>
      <p:cViewPr varScale="1">
        <p:scale>
          <a:sx n="108" d="100"/>
          <a:sy n="108" d="100"/>
        </p:scale>
        <p:origin x="5368" y="21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Times New Roman"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1C12E30-7D4A-DD41-B152-4C47AECBECFF}" type="datetime1">
              <a:rPr lang="en-US" altLang="zh-CN" smtClean="0">
                <a:latin typeface="Times New Roman" charset="0"/>
              </a:rPr>
              <a:t>4/28/2018</a:t>
            </a:fld>
            <a:endParaRPr lang="zh-CN" altLang="en-US" dirty="0">
              <a:latin typeface="Times New Roman"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ltLang="zh-CN">
                <a:latin typeface="Times New Roman" charset="0"/>
              </a:rPr>
              <a:t>33</a:t>
            </a:r>
            <a:endParaRPr lang="zh-CN" altLang="en-US" dirty="0">
              <a:latin typeface="Times New Roman"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BD6928-1C2D-47F3-BA76-6BDBE19BCD4B}" type="slidenum">
              <a:rPr lang="zh-CN" altLang="en-US" smtClean="0">
                <a:latin typeface="Times New Roman" charset="0"/>
              </a:rPr>
              <a:t>‹#›</a:t>
            </a:fld>
            <a:endParaRPr lang="zh-CN" altLang="en-US" dirty="0">
              <a:latin typeface="Times New Roman" charset="0"/>
            </a:endParaRPr>
          </a:p>
        </p:txBody>
      </p:sp>
    </p:spTree>
    <p:extLst>
      <p:ext uri="{BB962C8B-B14F-4D97-AF65-F5344CB8AC3E}">
        <p14:creationId xmlns:p14="http://schemas.microsoft.com/office/powerpoint/2010/main" val="3803067341"/>
      </p:ext>
    </p:extLst>
  </p:cSld>
  <p:clrMap bg1="lt1" tx1="dk1" bg2="lt2" tx2="dk2" accent1="accent1" accent2="accent2" accent3="accent3" accent4="accent4" accent5="accent5" accent6="accent6" hlink="hlink" folHlink="folHlink"/>
  <p:hf hdr="0" ftr="0"/>
</p:handoutMaster>
</file>

<file path=ppt/media/hdphoto1.wdp>
</file>

<file path=ppt/media/image1.jpeg>
</file>

<file path=ppt/media/image11.jpeg>
</file>

<file path=ppt/media/image12.png>
</file>

<file path=ppt/media/image13.png>
</file>

<file path=ppt/media/image14.tif>
</file>

<file path=ppt/media/image15.png>
</file>

<file path=ppt/media/image16.tiff>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tif>
</file>

<file path=ppt/media/image25.png>
</file>

<file path=ppt/media/image26.jpg>
</file>

<file path=ppt/media/image3.png>
</file>

<file path=ppt/media/image4.jpeg>
</file>

<file path=ppt/media/image5.jpeg>
</file>

<file path=ppt/media/image6.pn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smtClean="0">
                <a:latin typeface="Times New Roman" charset="0"/>
                <a:ea typeface="+mn-ea"/>
              </a:defRPr>
            </a:lvl1pPr>
          </a:lstStyle>
          <a:p>
            <a:pPr>
              <a:defRPr/>
            </a:pPr>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Times New Roman" charset="0"/>
                <a:ea typeface="+mn-ea"/>
              </a:defRPr>
            </a:lvl1pPr>
          </a:lstStyle>
          <a:p>
            <a:pPr>
              <a:defRPr/>
            </a:pPr>
            <a:fld id="{4B065604-ED12-7F40-9F54-197ACFE6E789}" type="datetime1">
              <a:rPr lang="en-US" altLang="zh-CN" smtClean="0"/>
              <a:t>4/28/2018</a:t>
            </a:fld>
            <a:endParaRPr lang="zh-CN" altLang="en-US" dirty="0"/>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dirty="0"/>
              <a:t>单击此处编辑母版文本样式</a:t>
            </a:r>
          </a:p>
          <a:p>
            <a:pPr lvl="1"/>
            <a:r>
              <a:rPr lang="zh-CN" altLang="en-US" noProof="0" dirty="0"/>
              <a:t>第二级</a:t>
            </a:r>
          </a:p>
          <a:p>
            <a:pPr lvl="2"/>
            <a:r>
              <a:rPr lang="zh-CN" altLang="en-US" noProof="0" dirty="0"/>
              <a:t>第三级</a:t>
            </a:r>
          </a:p>
          <a:p>
            <a:pPr lvl="3"/>
            <a:r>
              <a:rPr lang="zh-CN" altLang="en-US" noProof="0" dirty="0"/>
              <a:t>第四级</a:t>
            </a:r>
          </a:p>
          <a:p>
            <a:pPr lvl="4"/>
            <a:r>
              <a:rPr lang="zh-CN" altLang="en-US" noProof="0"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smtClean="0">
                <a:latin typeface="Times New Roman" charset="0"/>
                <a:ea typeface="+mn-ea"/>
              </a:defRPr>
            </a:lvl1pPr>
          </a:lstStyle>
          <a:p>
            <a:pPr>
              <a:defRPr/>
            </a:pPr>
            <a:r>
              <a:rPr lang="en-US" altLang="zh-CN"/>
              <a:t>33</a:t>
            </a:r>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Times New Roman" charset="0"/>
                <a:ea typeface="+mn-ea"/>
              </a:defRPr>
            </a:lvl1pPr>
          </a:lstStyle>
          <a:p>
            <a:pPr>
              <a:defRPr/>
            </a:pPr>
            <a:fld id="{43ACB09D-296F-40F7-83B7-23D0F13D10F5}" type="slidenum">
              <a:rPr lang="zh-CN" altLang="en-US" smtClean="0"/>
              <a:pPr>
                <a:defRPr/>
              </a:pPr>
              <a:t>‹#›</a:t>
            </a:fld>
            <a:endParaRPr lang="zh-CN" altLang="en-US" dirty="0"/>
          </a:p>
        </p:txBody>
      </p:sp>
    </p:spTree>
    <p:extLst>
      <p:ext uri="{BB962C8B-B14F-4D97-AF65-F5344CB8AC3E}">
        <p14:creationId xmlns:p14="http://schemas.microsoft.com/office/powerpoint/2010/main" val="731133957"/>
      </p:ext>
    </p:extLst>
  </p:cSld>
  <p:clrMap bg1="lt1" tx1="dk1" bg2="lt2" tx2="dk2" accent1="accent1" accent2="accent2" accent3="accent3" accent4="accent4" accent5="accent5" accent6="accent6" hlink="hlink" folHlink="folHlink"/>
  <p:hf hdr="0" ftr="0"/>
  <p:notesStyle>
    <a:lvl1pPr algn="l" rtl="0" fontAlgn="base">
      <a:spcBef>
        <a:spcPct val="30000"/>
      </a:spcBef>
      <a:spcAft>
        <a:spcPct val="0"/>
      </a:spcAft>
      <a:defRPr sz="1200" kern="1200">
        <a:solidFill>
          <a:schemeClr val="tx1"/>
        </a:solidFill>
        <a:latin typeface="Times New Roman" charset="0"/>
        <a:ea typeface="+mn-ea"/>
        <a:cs typeface="+mn-cs"/>
      </a:defRPr>
    </a:lvl1pPr>
    <a:lvl2pPr marL="457200" algn="l" rtl="0" fontAlgn="base">
      <a:spcBef>
        <a:spcPct val="30000"/>
      </a:spcBef>
      <a:spcAft>
        <a:spcPct val="0"/>
      </a:spcAft>
      <a:defRPr sz="1200" kern="1200">
        <a:solidFill>
          <a:schemeClr val="tx1"/>
        </a:solidFill>
        <a:latin typeface="Times New Roman" charset="0"/>
        <a:ea typeface="+mn-ea"/>
        <a:cs typeface="+mn-cs"/>
      </a:defRPr>
    </a:lvl2pPr>
    <a:lvl3pPr marL="914400" algn="l" rtl="0" fontAlgn="base">
      <a:spcBef>
        <a:spcPct val="30000"/>
      </a:spcBef>
      <a:spcAft>
        <a:spcPct val="0"/>
      </a:spcAft>
      <a:defRPr sz="1200" kern="1200">
        <a:solidFill>
          <a:schemeClr val="tx1"/>
        </a:solidFill>
        <a:latin typeface="Times New Roman" charset="0"/>
        <a:ea typeface="+mn-ea"/>
        <a:cs typeface="+mn-cs"/>
      </a:defRPr>
    </a:lvl3pPr>
    <a:lvl4pPr marL="1371600" algn="l" rtl="0" fontAlgn="base">
      <a:spcBef>
        <a:spcPct val="30000"/>
      </a:spcBef>
      <a:spcAft>
        <a:spcPct val="0"/>
      </a:spcAft>
      <a:defRPr sz="1200" kern="1200">
        <a:solidFill>
          <a:schemeClr val="tx1"/>
        </a:solidFill>
        <a:latin typeface="Times New Roman" charset="0"/>
        <a:ea typeface="+mn-ea"/>
        <a:cs typeface="+mn-cs"/>
      </a:defRPr>
    </a:lvl4pPr>
    <a:lvl5pPr marL="1828800" algn="l" rtl="0" fontAlgn="base">
      <a:spcBef>
        <a:spcPct val="30000"/>
      </a:spcBef>
      <a:spcAft>
        <a:spcPct val="0"/>
      </a:spcAft>
      <a:defRPr sz="1200" kern="1200">
        <a:solidFill>
          <a:schemeClr val="tx1"/>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43ACB09D-296F-40F7-83B7-23D0F13D10F5}" type="slidenum">
              <a:rPr lang="zh-CN" altLang="en-US" smtClean="0"/>
              <a:pPr>
                <a:defRPr/>
              </a:pPr>
              <a:t>1</a:t>
            </a:fld>
            <a:endParaRPr lang="zh-CN" altLang="en-US" dirty="0"/>
          </a:p>
        </p:txBody>
      </p:sp>
      <p:sp>
        <p:nvSpPr>
          <p:cNvPr id="5" name="Date Placeholder 4"/>
          <p:cNvSpPr>
            <a:spLocks noGrp="1"/>
          </p:cNvSpPr>
          <p:nvPr>
            <p:ph type="dt" idx="11"/>
          </p:nvPr>
        </p:nvSpPr>
        <p:spPr/>
        <p:txBody>
          <a:bodyPr/>
          <a:lstStyle/>
          <a:p>
            <a:pPr>
              <a:defRPr/>
            </a:pPr>
            <a:fld id="{F107CA3A-5964-A646-8A89-35E4C2E1F2BC}" type="datetime1">
              <a:rPr lang="en-US" altLang="zh-CN" smtClean="0"/>
              <a:t>4/28/2018</a:t>
            </a:fld>
            <a:endParaRPr lang="zh-CN" altLang="en-US" dirty="0"/>
          </a:p>
        </p:txBody>
      </p:sp>
    </p:spTree>
    <p:extLst>
      <p:ext uri="{BB962C8B-B14F-4D97-AF65-F5344CB8AC3E}">
        <p14:creationId xmlns:p14="http://schemas.microsoft.com/office/powerpoint/2010/main" val="147978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日期占位符 3"/>
          <p:cNvSpPr>
            <a:spLocks noGrp="1"/>
          </p:cNvSpPr>
          <p:nvPr>
            <p:ph type="dt" idx="10"/>
          </p:nvPr>
        </p:nvSpPr>
        <p:spPr/>
        <p:txBody>
          <a:bodyPr/>
          <a:lstStyle/>
          <a:p>
            <a:pPr>
              <a:defRPr/>
            </a:pPr>
            <a:fld id="{4B065604-ED12-7F40-9F54-197ACFE6E789}" type="datetime1">
              <a:rPr lang="en-US" altLang="zh-CN" smtClean="0"/>
              <a:t>4/28/2018</a:t>
            </a:fld>
            <a:endParaRPr lang="zh-CN" altLang="en-US" dirty="0"/>
          </a:p>
        </p:txBody>
      </p:sp>
      <p:sp>
        <p:nvSpPr>
          <p:cNvPr id="5" name="灯片编号占位符 4"/>
          <p:cNvSpPr>
            <a:spLocks noGrp="1"/>
          </p:cNvSpPr>
          <p:nvPr>
            <p:ph type="sldNum" sz="quarter" idx="11"/>
          </p:nvPr>
        </p:nvSpPr>
        <p:spPr/>
        <p:txBody>
          <a:bodyPr/>
          <a:lstStyle/>
          <a:p>
            <a:pPr>
              <a:defRPr/>
            </a:pPr>
            <a:fld id="{43ACB09D-296F-40F7-83B7-23D0F13D10F5}" type="slidenum">
              <a:rPr lang="zh-CN" altLang="en-US" smtClean="0"/>
              <a:pPr>
                <a:defRPr/>
              </a:pPr>
              <a:t>21</a:t>
            </a:fld>
            <a:endParaRPr lang="zh-CN" altLang="en-US" dirty="0"/>
          </a:p>
        </p:txBody>
      </p:sp>
    </p:spTree>
    <p:extLst>
      <p:ext uri="{BB962C8B-B14F-4D97-AF65-F5344CB8AC3E}">
        <p14:creationId xmlns:p14="http://schemas.microsoft.com/office/powerpoint/2010/main" val="27626524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0.emf"/><Relationship Id="rId5" Type="http://schemas.openxmlformats.org/officeDocument/2006/relationships/image" Target="../media/image9.jpeg"/><Relationship Id="rId4"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6" name="图片 15"/>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5436096" y="6529433"/>
            <a:ext cx="2029572" cy="3285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标题 1"/>
          <p:cNvSpPr txBox="1">
            <a:spLocks/>
          </p:cNvSpPr>
          <p:nvPr userDrawn="1"/>
        </p:nvSpPr>
        <p:spPr bwMode="auto">
          <a:xfrm>
            <a:off x="0" y="6529434"/>
            <a:ext cx="5436096" cy="328566"/>
          </a:xfrm>
          <a:prstGeom prst="rect">
            <a:avLst/>
          </a:prstGeom>
          <a:solidFill>
            <a:schemeClr val="tx2">
              <a:lumMod val="60000"/>
              <a:lumOff val="40000"/>
            </a:schemeClr>
          </a:solidFill>
          <a:ln>
            <a:noFill/>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40" tIns="45720" rIns="91440" bIns="45720" numCol="1" anchor="ctr" anchorCtr="0" compatLnSpc="1">
            <a:prstTxWarp prst="textNoShape">
              <a:avLst/>
            </a:prstTxWarp>
          </a:bodyPr>
          <a:lstStyle>
            <a:lvl1pPr>
              <a:defRPr>
                <a:latin typeface="Times New Roman" pitchFamily="18" charset="0"/>
                <a:cs typeface="Times New Roman" pitchFamily="18" charset="0"/>
              </a:defRPr>
            </a:lvl1pPr>
          </a:lstStyle>
          <a:p>
            <a:pPr algn="l"/>
            <a:r>
              <a:rPr lang="zh-CN" altLang="en-US" sz="2000" kern="1200" dirty="0">
                <a:solidFill>
                  <a:schemeClr val="bg1"/>
                </a:solidFill>
                <a:latin typeface="楷体" panose="02010609060101010101" pitchFamily="49" charset="-122"/>
                <a:ea typeface="楷体" panose="02010609060101010101" pitchFamily="49" charset="-122"/>
                <a:cs typeface="Times New Roman" pitchFamily="18" charset="0"/>
              </a:rPr>
              <a:t>      </a:t>
            </a:r>
            <a:r>
              <a:rPr lang="zh-CN" altLang="en-US" sz="1600" kern="1200" dirty="0">
                <a:solidFill>
                  <a:schemeClr val="bg1"/>
                </a:solidFill>
                <a:latin typeface="楷体" panose="02010609060101010101" pitchFamily="49" charset="-122"/>
                <a:ea typeface="楷体" panose="02010609060101010101" pitchFamily="49" charset="-122"/>
                <a:cs typeface="Times New Roman" pitchFamily="18" charset="0"/>
              </a:rPr>
              <a:t>机械与能源工程学院</a:t>
            </a:r>
            <a:r>
              <a:rPr lang="en-US" altLang="zh-CN" sz="1600" kern="1200" dirty="0">
                <a:solidFill>
                  <a:schemeClr val="bg1"/>
                </a:solidFill>
                <a:latin typeface="楷体" panose="02010609060101010101" pitchFamily="49" charset="-122"/>
                <a:ea typeface="楷体" panose="02010609060101010101" pitchFamily="49" charset="-122"/>
                <a:cs typeface="Times New Roman" pitchFamily="18" charset="0"/>
              </a:rPr>
              <a:t>---</a:t>
            </a:r>
            <a:r>
              <a:rPr lang="zh-CN" altLang="en-US" sz="1600" kern="1200" dirty="0">
                <a:solidFill>
                  <a:schemeClr val="bg1"/>
                </a:solidFill>
                <a:latin typeface="楷体" panose="02010609060101010101" pitchFamily="49" charset="-122"/>
                <a:ea typeface="楷体" panose="02010609060101010101" pitchFamily="49" charset="-122"/>
                <a:cs typeface="Times New Roman" pitchFamily="18" charset="0"/>
              </a:rPr>
              <a:t>高效清洁能源课题组</a:t>
            </a:r>
          </a:p>
        </p:txBody>
      </p:sp>
      <p:cxnSp>
        <p:nvCxnSpPr>
          <p:cNvPr id="5" name="直接连接符 4"/>
          <p:cNvCxnSpPr/>
          <p:nvPr userDrawn="1"/>
        </p:nvCxnSpPr>
        <p:spPr>
          <a:xfrm flipV="1">
            <a:off x="759694" y="2"/>
            <a:ext cx="0" cy="810000"/>
          </a:xfrm>
          <a:prstGeom prst="line">
            <a:avLst/>
          </a:prstGeom>
          <a:ln w="15875">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4" name="图片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670654" y="73425"/>
            <a:ext cx="2286001" cy="622042"/>
          </a:xfrm>
          <a:prstGeom prst="rect">
            <a:avLst/>
          </a:prstGeom>
        </p:spPr>
      </p:pic>
      <p:cxnSp>
        <p:nvCxnSpPr>
          <p:cNvPr id="17" name="直接连接符 16"/>
          <p:cNvCxnSpPr/>
          <p:nvPr userDrawn="1"/>
        </p:nvCxnSpPr>
        <p:spPr>
          <a:xfrm>
            <a:off x="-6272" y="620688"/>
            <a:ext cx="5514376" cy="1356"/>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4" name="直接连接符 23"/>
          <p:cNvCxnSpPr/>
          <p:nvPr userDrawn="1"/>
        </p:nvCxnSpPr>
        <p:spPr>
          <a:xfrm>
            <a:off x="924330" y="-7954"/>
            <a:ext cx="0" cy="784800"/>
          </a:xfrm>
          <a:prstGeom prst="line">
            <a:avLst/>
          </a:prstGeom>
          <a:ln>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992192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lvl1pPr>
              <a:defRPr>
                <a:latin typeface="Times New Roman" pitchFamily="18" charset="0"/>
                <a:cs typeface="Times New Roman" pitchFamily="18" charset="0"/>
              </a:defRPr>
            </a:lvl1p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solidFill>
                <a:latin typeface="Times New Roman" pitchFamily="18" charset="0"/>
                <a:cs typeface="Times New Roman"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a:t>单击此处编辑母版副标题样式</a:t>
            </a:r>
          </a:p>
        </p:txBody>
      </p:sp>
      <p:sp>
        <p:nvSpPr>
          <p:cNvPr id="6" name="TextBox 5"/>
          <p:cNvSpPr txBox="1"/>
          <p:nvPr userDrawn="1"/>
        </p:nvSpPr>
        <p:spPr>
          <a:xfrm>
            <a:off x="8072462" y="6488668"/>
            <a:ext cx="1071538" cy="369332"/>
          </a:xfrm>
          <a:prstGeom prst="rect">
            <a:avLst/>
          </a:prstGeom>
          <a:solidFill>
            <a:schemeClr val="bg1"/>
          </a:solidFill>
        </p:spPr>
        <p:txBody>
          <a:bodyPr wrap="square" rtlCol="0">
            <a:spAutoFit/>
          </a:bodyPr>
          <a:lstStyle/>
          <a:p>
            <a:endParaRPr lang="zh-CN" altLang="en-US" dirty="0">
              <a:latin typeface="Times New Roman" charset="0"/>
            </a:endParaRPr>
          </a:p>
        </p:txBody>
      </p:sp>
      <p:sp>
        <p:nvSpPr>
          <p:cNvPr id="8" name="内容占位符 7"/>
          <p:cNvSpPr>
            <a:spLocks noGrp="1"/>
          </p:cNvSpPr>
          <p:nvPr>
            <p:ph sz="quarter" idx="10" hasCustomPrompt="1"/>
          </p:nvPr>
        </p:nvSpPr>
        <p:spPr>
          <a:xfrm>
            <a:off x="684213" y="836613"/>
            <a:ext cx="914400" cy="914400"/>
          </a:xfrm>
        </p:spPr>
        <p:txBody>
          <a:bodyPr/>
          <a:lstStyle/>
          <a:p>
            <a:pPr lvl="0"/>
            <a:r>
              <a:rPr lang="zh-CN" altLang="en-US" dirty="0"/>
              <a:t>级</a:t>
            </a:r>
          </a:p>
          <a:p>
            <a:pPr lvl="2"/>
            <a:r>
              <a:rPr lang="zh-CN" altLang="en-US" dirty="0"/>
              <a:t>三级</a:t>
            </a:r>
          </a:p>
          <a:p>
            <a:pPr lvl="3"/>
            <a:r>
              <a:rPr lang="zh-CN" altLang="en-US" dirty="0"/>
              <a:t>第四级</a:t>
            </a:r>
          </a:p>
          <a:p>
            <a:pPr lvl="4"/>
            <a:r>
              <a:rPr lang="zh-CN" altLang="en-US" dirty="0"/>
              <a:t>第五级</a:t>
            </a:r>
          </a:p>
        </p:txBody>
      </p:sp>
      <p:pic>
        <p:nvPicPr>
          <p:cNvPr id="9"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79512" y="6197386"/>
            <a:ext cx="2566987" cy="658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页脚占位符 4"/>
          <p:cNvSpPr txBox="1">
            <a:spLocks/>
          </p:cNvSpPr>
          <p:nvPr userDrawn="1"/>
        </p:nvSpPr>
        <p:spPr>
          <a:xfrm>
            <a:off x="6248400" y="6197386"/>
            <a:ext cx="2895600" cy="620688"/>
          </a:xfrm>
          <a:prstGeom prst="rect">
            <a:avLst/>
          </a:prstGeom>
        </p:spPr>
        <p:txBody>
          <a:bodyPr/>
          <a:lstStyle/>
          <a:p>
            <a:pPr algn="ctr">
              <a:defRPr/>
            </a:pPr>
            <a:r>
              <a:rPr lang="zh-CN" altLang="en-US" sz="2000" dirty="0">
                <a:solidFill>
                  <a:prstClr val="black"/>
                </a:solidFill>
                <a:latin typeface="华文行楷" pitchFamily="2" charset="-122"/>
                <a:ea typeface="华文行楷" pitchFamily="2" charset="-122"/>
              </a:rPr>
              <a:t>机械与能源工程学院            高效清洁能源课题组</a:t>
            </a:r>
          </a:p>
        </p:txBody>
      </p:sp>
      <p:pic>
        <p:nvPicPr>
          <p:cNvPr id="14" name="Picture 13"/>
          <p:cNvPicPr>
            <a:picLocks noChangeAspect="1"/>
          </p:cNvPicPr>
          <p:nvPr userDrawn="1"/>
        </p:nvPicPr>
        <p:blipFill rotWithShape="1">
          <a:blip r:embed="rId3">
            <a:extLst>
              <a:ext uri="{BEBA8EAE-BF5A-486C-A8C5-ECC9F3942E4B}">
                <a14:imgProps xmlns:a14="http://schemas.microsoft.com/office/drawing/2010/main">
                  <a14:imgLayer r:embed="rId4">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l="1588" t="3327" r="3913" b="60167"/>
          <a:stretch/>
        </p:blipFill>
        <p:spPr>
          <a:xfrm>
            <a:off x="3166404" y="5848087"/>
            <a:ext cx="2808313" cy="1008112"/>
          </a:xfrm>
          <a:prstGeom prst="rect">
            <a:avLst/>
          </a:prstGeom>
        </p:spPr>
      </p:pic>
    </p:spTree>
    <p:extLst>
      <p:ext uri="{BB962C8B-B14F-4D97-AF65-F5344CB8AC3E}">
        <p14:creationId xmlns:p14="http://schemas.microsoft.com/office/powerpoint/2010/main" val="99662708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lvl1pPr>
              <a:defRPr>
                <a:latin typeface="Times New Roman" pitchFamily="18" charset="0"/>
                <a:cs typeface="Times New Roman" pitchFamily="18" charset="0"/>
              </a:defRPr>
            </a:lvl1p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solidFill>
                <a:latin typeface="Times New Roman" pitchFamily="18" charset="0"/>
                <a:cs typeface="Times New Roman"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a:t>单击此处编辑母版副标题样式</a:t>
            </a:r>
          </a:p>
        </p:txBody>
      </p:sp>
      <p:sp>
        <p:nvSpPr>
          <p:cNvPr id="6" name="TextBox 5"/>
          <p:cNvSpPr txBox="1"/>
          <p:nvPr userDrawn="1"/>
        </p:nvSpPr>
        <p:spPr>
          <a:xfrm>
            <a:off x="8072462" y="6488668"/>
            <a:ext cx="1071538" cy="369332"/>
          </a:xfrm>
          <a:prstGeom prst="rect">
            <a:avLst/>
          </a:prstGeom>
          <a:solidFill>
            <a:schemeClr val="bg1"/>
          </a:solidFill>
        </p:spPr>
        <p:txBody>
          <a:bodyPr wrap="square" rtlCol="0">
            <a:spAutoFit/>
          </a:bodyPr>
          <a:lstStyle/>
          <a:p>
            <a:endParaRPr lang="zh-CN" altLang="en-US" dirty="0">
              <a:latin typeface="Times New Roman" charset="0"/>
            </a:endParaRPr>
          </a:p>
        </p:txBody>
      </p:sp>
      <p:pic>
        <p:nvPicPr>
          <p:cNvPr id="10957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8106" y="6228010"/>
            <a:ext cx="2566987" cy="658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875635" y="6256835"/>
            <a:ext cx="3372765" cy="601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页脚占位符 4"/>
          <p:cNvSpPr txBox="1">
            <a:spLocks/>
          </p:cNvSpPr>
          <p:nvPr userDrawn="1"/>
        </p:nvSpPr>
        <p:spPr>
          <a:xfrm>
            <a:off x="6262064" y="6228010"/>
            <a:ext cx="2895600" cy="620688"/>
          </a:xfrm>
          <a:prstGeom prst="rect">
            <a:avLst/>
          </a:prstGeom>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1800" b="0" i="0" u="none" strike="noStrike" kern="1200" cap="none" spc="0" normalizeH="0" baseline="0" noProof="0" dirty="0">
                <a:ln>
                  <a:noFill/>
                </a:ln>
                <a:solidFill>
                  <a:schemeClr val="tx1"/>
                </a:solidFill>
                <a:uLnTx/>
                <a:uFillTx/>
                <a:latin typeface="华文行楷" pitchFamily="2" charset="-122"/>
                <a:ea typeface="华文行楷" pitchFamily="2" charset="-122"/>
              </a:rPr>
              <a:t>机械与能源工程学院            高效清洁能源课题组</a:t>
            </a:r>
          </a:p>
        </p:txBody>
      </p:sp>
    </p:spTree>
    <p:extLst>
      <p:ext uri="{BB962C8B-B14F-4D97-AF65-F5344CB8AC3E}">
        <p14:creationId xmlns:p14="http://schemas.microsoft.com/office/powerpoint/2010/main" val="192525213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lvl1pPr>
              <a:defRPr>
                <a:latin typeface="Times New Roman" pitchFamily="18" charset="0"/>
                <a:cs typeface="Times New Roman" pitchFamily="18" charset="0"/>
              </a:defRPr>
            </a:lvl1p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solidFill>
                <a:latin typeface="Times New Roman" pitchFamily="18" charset="0"/>
                <a:cs typeface="Times New Roman"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a:t>单击此处编辑母版副标题样式</a:t>
            </a:r>
          </a:p>
        </p:txBody>
      </p:sp>
      <p:sp>
        <p:nvSpPr>
          <p:cNvPr id="6" name="TextBox 5"/>
          <p:cNvSpPr txBox="1"/>
          <p:nvPr userDrawn="1"/>
        </p:nvSpPr>
        <p:spPr>
          <a:xfrm>
            <a:off x="8072462" y="6488668"/>
            <a:ext cx="1071538" cy="369332"/>
          </a:xfrm>
          <a:prstGeom prst="rect">
            <a:avLst/>
          </a:prstGeom>
          <a:solidFill>
            <a:schemeClr val="bg1"/>
          </a:solidFill>
        </p:spPr>
        <p:txBody>
          <a:bodyPr wrap="square" rtlCol="0">
            <a:spAutoFit/>
          </a:bodyPr>
          <a:lstStyle/>
          <a:p>
            <a:endParaRPr lang="zh-CN" altLang="en-US" dirty="0">
              <a:solidFill>
                <a:prstClr val="black"/>
              </a:solidFill>
              <a:latin typeface="Times New Roman" charset="0"/>
              <a:ea typeface="宋体"/>
            </a:endParaRPr>
          </a:p>
        </p:txBody>
      </p:sp>
      <p:pic>
        <p:nvPicPr>
          <p:cNvPr id="109570" name="Picture 2"/>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79512" y="6197386"/>
            <a:ext cx="2566987" cy="658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875635" y="6256835"/>
            <a:ext cx="3372765" cy="601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页脚占位符 4"/>
          <p:cNvSpPr txBox="1">
            <a:spLocks/>
          </p:cNvSpPr>
          <p:nvPr userDrawn="1"/>
        </p:nvSpPr>
        <p:spPr>
          <a:xfrm>
            <a:off x="6248400" y="6197386"/>
            <a:ext cx="2895600" cy="620688"/>
          </a:xfrm>
          <a:prstGeom prst="rect">
            <a:avLst/>
          </a:prstGeom>
        </p:spPr>
        <p:txBody>
          <a:bodyPr/>
          <a:lstStyle/>
          <a:p>
            <a:pPr algn="ctr">
              <a:defRPr/>
            </a:pPr>
            <a:r>
              <a:rPr lang="zh-CN" altLang="en-US" sz="2000" dirty="0">
                <a:solidFill>
                  <a:prstClr val="black"/>
                </a:solidFill>
                <a:latin typeface="华文行楷" pitchFamily="2" charset="-122"/>
                <a:ea typeface="华文行楷" pitchFamily="2" charset="-122"/>
              </a:rPr>
              <a:t>机械与能源工程学院            高效清洁能源课题组</a:t>
            </a:r>
          </a:p>
        </p:txBody>
      </p:sp>
    </p:spTree>
    <p:extLst>
      <p:ext uri="{BB962C8B-B14F-4D97-AF65-F5344CB8AC3E}">
        <p14:creationId xmlns:p14="http://schemas.microsoft.com/office/powerpoint/2010/main" val="131720507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2474861"/>
            <a:ext cx="7886700" cy="1325563"/>
          </a:xfrm>
          <a:solidFill>
            <a:schemeClr val="bg1">
              <a:lumMod val="95000"/>
            </a:schemeClr>
          </a:solidFill>
          <a:ln>
            <a:noFill/>
          </a:ln>
        </p:spPr>
        <p:txBody>
          <a:bodyPr/>
          <a:lstStyle>
            <a:lvl1pPr algn="ctr">
              <a:defRPr b="0">
                <a:solidFill>
                  <a:schemeClr val="accent1">
                    <a:lumMod val="75000"/>
                  </a:schemeClr>
                </a:solidFill>
                <a:latin typeface="Times New Roman" charset="0"/>
                <a:ea typeface="Times New Roman" charset="0"/>
                <a:cs typeface="Times New Roman" charset="0"/>
              </a:defRPr>
            </a:lvl1pPr>
          </a:lstStyle>
          <a:p>
            <a:r>
              <a:rPr lang="en-US" dirty="0"/>
              <a:t>Click to edit Master title style</a:t>
            </a:r>
          </a:p>
        </p:txBody>
      </p:sp>
      <p:sp>
        <p:nvSpPr>
          <p:cNvPr id="3" name="Content Placeholder 2"/>
          <p:cNvSpPr>
            <a:spLocks noGrp="1"/>
          </p:cNvSpPr>
          <p:nvPr>
            <p:ph idx="1"/>
          </p:nvPr>
        </p:nvSpPr>
        <p:spPr>
          <a:xfrm>
            <a:off x="457200" y="1537442"/>
            <a:ext cx="8229600" cy="4525963"/>
          </a:xfrm>
        </p:spPr>
        <p:txBody>
          <a:bodyPr/>
          <a:lstStyle>
            <a:lvl1pPr>
              <a:defRPr b="0" i="0">
                <a:latin typeface="Times New Roman" charset="0"/>
                <a:ea typeface="Times New Roman" charset="0"/>
                <a:cs typeface="Times New Roman" charset="0"/>
              </a:defRPr>
            </a:lvl1pPr>
            <a:lvl2pPr>
              <a:defRPr b="0" i="0">
                <a:latin typeface="Times New Roman" charset="0"/>
                <a:ea typeface="Times New Roman" charset="0"/>
                <a:cs typeface="Times New Roman" charset="0"/>
              </a:defRPr>
            </a:lvl2pPr>
            <a:lvl3pPr>
              <a:defRPr b="0" i="0">
                <a:latin typeface="Times New Roman" charset="0"/>
                <a:ea typeface="Times New Roman" charset="0"/>
                <a:cs typeface="Times New Roman" charset="0"/>
              </a:defRPr>
            </a:lvl3pPr>
            <a:lvl4pPr>
              <a:defRPr b="0" i="0">
                <a:latin typeface="Times New Roman" charset="0"/>
                <a:ea typeface="Times New Roman" charset="0"/>
                <a:cs typeface="Times New Roman" charset="0"/>
              </a:defRPr>
            </a:lvl4pPr>
            <a:lvl5pPr>
              <a:defRPr b="0" i="0">
                <a:latin typeface="Times New Roman" charset="0"/>
                <a:ea typeface="Times New Roman" charset="0"/>
                <a:cs typeface="Times New Roman"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userDrawn="1"/>
        </p:nvSpPr>
        <p:spPr>
          <a:xfrm>
            <a:off x="0" y="6587412"/>
            <a:ext cx="9144000" cy="2705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latin typeface="Century" charset="0"/>
              <a:ea typeface="Century" charset="0"/>
              <a:cs typeface="Century" charset="0"/>
            </a:endParaRPr>
          </a:p>
        </p:txBody>
      </p:sp>
      <p:sp>
        <p:nvSpPr>
          <p:cNvPr id="13" name="Footer Placeholder 12"/>
          <p:cNvSpPr>
            <a:spLocks noGrp="1"/>
          </p:cNvSpPr>
          <p:nvPr>
            <p:ph type="ftr" sz="quarter" idx="11"/>
          </p:nvPr>
        </p:nvSpPr>
        <p:spPr>
          <a:xfrm>
            <a:off x="3028950" y="6173788"/>
            <a:ext cx="3086100" cy="365125"/>
          </a:xfrm>
        </p:spPr>
        <p:txBody>
          <a:bodyPr/>
          <a:lstStyle/>
          <a:p>
            <a:endParaRPr lang="en-US" dirty="0"/>
          </a:p>
        </p:txBody>
      </p:sp>
      <p:sp>
        <p:nvSpPr>
          <p:cNvPr id="14" name="Slide Number Placeholder 13"/>
          <p:cNvSpPr>
            <a:spLocks noGrp="1"/>
          </p:cNvSpPr>
          <p:nvPr>
            <p:ph type="sldNum" sz="quarter" idx="12"/>
          </p:nvPr>
        </p:nvSpPr>
        <p:spPr>
          <a:xfrm>
            <a:off x="7086600" y="6538913"/>
            <a:ext cx="2057400" cy="365125"/>
          </a:xfrm>
          <a:noFill/>
        </p:spPr>
        <p:txBody>
          <a:bodyPr/>
          <a:lstStyle>
            <a:lvl1pPr>
              <a:defRPr>
                <a:solidFill>
                  <a:schemeClr val="bg1"/>
                </a:solidFill>
              </a:defRPr>
            </a:lvl1pPr>
          </a:lstStyle>
          <a:p>
            <a:fld id="{8D671B65-C10E-8F4A-8749-824F9A1D4539}" type="slidenum">
              <a:rPr lang="en-US" smtClean="0"/>
              <a:pPr/>
              <a:t>‹#›</a:t>
            </a:fld>
            <a:endParaRPr lang="en-US" dirty="0"/>
          </a:p>
        </p:txBody>
      </p:sp>
      <p:pic>
        <p:nvPicPr>
          <p:cNvPr id="4" name="图片 3"/>
          <p:cNvPicPr>
            <a:picLocks noChangeAspect="1"/>
          </p:cNvPicPr>
          <p:nvPr userDrawn="1"/>
        </p:nvPicPr>
        <p:blipFill rotWithShape="1">
          <a:blip r:embed="rId2"/>
          <a:srcRect r="52880"/>
          <a:stretch/>
        </p:blipFill>
        <p:spPr>
          <a:xfrm>
            <a:off x="3334801" y="135798"/>
            <a:ext cx="2474397" cy="638680"/>
          </a:xfrm>
          <a:prstGeom prst="rect">
            <a:avLst/>
          </a:prstGeom>
        </p:spPr>
      </p:pic>
      <p:pic>
        <p:nvPicPr>
          <p:cNvPr id="10" name="图片 9"/>
          <p:cNvPicPr>
            <a:picLocks noChangeAspect="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660052" y="6586181"/>
            <a:ext cx="1596970" cy="27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页脚占位符 4"/>
          <p:cNvSpPr txBox="1">
            <a:spLocks/>
          </p:cNvSpPr>
          <p:nvPr userDrawn="1"/>
        </p:nvSpPr>
        <p:spPr>
          <a:xfrm>
            <a:off x="3798278" y="6593170"/>
            <a:ext cx="2568896" cy="216000"/>
          </a:xfrm>
          <a:prstGeom prst="rect">
            <a:avLst/>
          </a:prstGeom>
        </p:spPr>
        <p: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zh-CN" altLang="en-US" sz="1200" b="0" i="0" u="none" strike="noStrike" kern="1200" cap="none" spc="0" normalizeH="0" baseline="0" noProof="0" dirty="0">
                <a:ln>
                  <a:noFill/>
                </a:ln>
                <a:solidFill>
                  <a:schemeClr val="bg1"/>
                </a:solidFill>
                <a:uLnTx/>
                <a:uFillTx/>
                <a:latin typeface="华文行楷" pitchFamily="2" charset="-122"/>
                <a:ea typeface="华文行楷" pitchFamily="2" charset="-122"/>
              </a:rPr>
              <a:t>高效清洁能源课题组</a:t>
            </a:r>
          </a:p>
        </p:txBody>
      </p:sp>
      <p:pic>
        <p:nvPicPr>
          <p:cNvPr id="17" name="图片 16"/>
          <p:cNvPicPr>
            <a:picLocks noChangeAspect="1"/>
          </p:cNvPicPr>
          <p:nvPr userDrawn="1"/>
        </p:nvPicPr>
        <p:blipFill>
          <a:blip r:embed="rId4">
            <a:lum bright="-20000" contrast="40000"/>
          </a:blip>
          <a:stretch>
            <a:fillRect/>
          </a:stretch>
        </p:blipFill>
        <p:spPr>
          <a:xfrm>
            <a:off x="457200" y="59124"/>
            <a:ext cx="2343149" cy="689161"/>
          </a:xfrm>
          <a:prstGeom prst="rect">
            <a:avLst/>
          </a:prstGeom>
        </p:spPr>
      </p:pic>
      <p:sp>
        <p:nvSpPr>
          <p:cNvPr id="19" name="矩形 18"/>
          <p:cNvSpPr/>
          <p:nvPr userDrawn="1"/>
        </p:nvSpPr>
        <p:spPr>
          <a:xfrm>
            <a:off x="179512" y="808452"/>
            <a:ext cx="5772880"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同济大学110周年校庆LOGO正式揭晓"/>
          <p:cNvPicPr>
            <a:picLocks noChangeAspect="1" noChangeArrowheads="1"/>
          </p:cNvPicPr>
          <p:nvPr userDrawn="1"/>
        </p:nvPicPr>
        <p:blipFill rotWithShape="1">
          <a:blip r:embed="rId5" cstate="print">
            <a:extLst>
              <a:ext uri="{28A0092B-C50C-407E-A947-70E740481C1C}">
                <a14:useLocalDpi xmlns:a14="http://schemas.microsoft.com/office/drawing/2010/main" val="0"/>
              </a:ext>
            </a:extLst>
          </a:blip>
          <a:srcRect b="11104"/>
          <a:stretch/>
        </p:blipFill>
        <p:spPr bwMode="auto">
          <a:xfrm>
            <a:off x="5952392" y="18523"/>
            <a:ext cx="1776104" cy="935184"/>
          </a:xfrm>
          <a:prstGeom prst="rect">
            <a:avLst/>
          </a:prstGeom>
          <a:noFill/>
          <a:extLst>
            <a:ext uri="{909E8E84-426E-40DD-AFC4-6F175D3DCCD1}">
              <a14:hiddenFill xmlns:a14="http://schemas.microsoft.com/office/drawing/2010/main">
                <a:solidFill>
                  <a:srgbClr val="FFFFFF"/>
                </a:solidFill>
              </a14:hiddenFill>
            </a:ext>
          </a:extLst>
        </p:spPr>
      </p:pic>
      <p:pic>
        <p:nvPicPr>
          <p:cNvPr id="25" name="图片 24"/>
          <p:cNvPicPr>
            <a:picLocks noChangeAspect="1"/>
          </p:cNvPicPr>
          <p:nvPr userDrawn="1"/>
        </p:nvPicPr>
        <p:blipFill>
          <a:blip r:embed="rId6"/>
          <a:stretch>
            <a:fillRect/>
          </a:stretch>
        </p:blipFill>
        <p:spPr>
          <a:xfrm>
            <a:off x="7524328" y="92239"/>
            <a:ext cx="1361531" cy="788800"/>
          </a:xfrm>
          <a:prstGeom prst="rect">
            <a:avLst/>
          </a:prstGeom>
        </p:spPr>
      </p:pic>
    </p:spTree>
    <p:extLst>
      <p:ext uri="{BB962C8B-B14F-4D97-AF65-F5344CB8AC3E}">
        <p14:creationId xmlns:p14="http://schemas.microsoft.com/office/powerpoint/2010/main" val="32879094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Slide Number Placeholder 5"/>
          <p:cNvSpPr>
            <a:spLocks noGrp="1"/>
          </p:cNvSpPr>
          <p:nvPr>
            <p:ph type="sldNum" sz="quarter" idx="4"/>
          </p:nvPr>
        </p:nvSpPr>
        <p:spPr>
          <a:xfrm>
            <a:off x="8316416" y="6308725"/>
            <a:ext cx="2743200" cy="365125"/>
          </a:xfrm>
          <a:prstGeom prst="rect">
            <a:avLst/>
          </a:prstGeom>
        </p:spPr>
        <p:txBody>
          <a:bodyPr/>
          <a:lstStyle/>
          <a:p>
            <a:fld id="{01F398A0-5156-EC42-BA02-AB672095E856}" type="slidenum">
              <a:rPr lang="en-US" smtClean="0"/>
              <a:t>‹#›</a:t>
            </a:fld>
            <a:r>
              <a:rPr lang="en-US" altLang="zh-CN" dirty="0"/>
              <a:t>3</a:t>
            </a:r>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71" r:id="rId2"/>
    <p:sldLayoutId id="2147483672" r:id="rId3"/>
    <p:sldLayoutId id="2147483677" r:id="rId4"/>
    <p:sldLayoutId id="2147483678" r:id="rId5"/>
  </p:sldLayoutIdLst>
  <p:transition>
    <p:fade/>
  </p:transition>
  <p:hf hdr="0" ftr="0" dt="0"/>
  <p:txStyles>
    <p:titleStyle>
      <a:lvl1pPr algn="ctr" rtl="0" eaLnBrk="1" fontAlgn="base" hangingPunct="1">
        <a:spcBef>
          <a:spcPct val="0"/>
        </a:spcBef>
        <a:spcAft>
          <a:spcPct val="0"/>
        </a:spcAft>
        <a:defRPr sz="4400" b="1" kern="1200">
          <a:solidFill>
            <a:schemeClr val="tx1"/>
          </a:solidFill>
          <a:latin typeface="Times New Roman" pitchFamily="18" charset="0"/>
          <a:ea typeface="楷体" pitchFamily="49" charset="-122"/>
          <a:cs typeface="Times New Roman" pitchFamily="18" charset="0"/>
        </a:defRPr>
      </a:lvl1pPr>
      <a:lvl2pPr algn="ctr" rtl="0" eaLnBrk="1" fontAlgn="base" hangingPunct="1">
        <a:spcBef>
          <a:spcPct val="0"/>
        </a:spcBef>
        <a:spcAft>
          <a:spcPct val="0"/>
        </a:spcAft>
        <a:defRPr sz="4400" b="1">
          <a:solidFill>
            <a:schemeClr val="tx1"/>
          </a:solidFill>
          <a:latin typeface="楷体" pitchFamily="49" charset="-122"/>
          <a:ea typeface="楷体" pitchFamily="49" charset="-122"/>
        </a:defRPr>
      </a:lvl2pPr>
      <a:lvl3pPr algn="ctr" rtl="0" eaLnBrk="1" fontAlgn="base" hangingPunct="1">
        <a:spcBef>
          <a:spcPct val="0"/>
        </a:spcBef>
        <a:spcAft>
          <a:spcPct val="0"/>
        </a:spcAft>
        <a:defRPr sz="4400" b="1">
          <a:solidFill>
            <a:schemeClr val="tx1"/>
          </a:solidFill>
          <a:latin typeface="楷体" pitchFamily="49" charset="-122"/>
          <a:ea typeface="楷体" pitchFamily="49" charset="-122"/>
        </a:defRPr>
      </a:lvl3pPr>
      <a:lvl4pPr algn="ctr" rtl="0" eaLnBrk="1" fontAlgn="base" hangingPunct="1">
        <a:spcBef>
          <a:spcPct val="0"/>
        </a:spcBef>
        <a:spcAft>
          <a:spcPct val="0"/>
        </a:spcAft>
        <a:defRPr sz="4400" b="1">
          <a:solidFill>
            <a:schemeClr val="tx1"/>
          </a:solidFill>
          <a:latin typeface="楷体" pitchFamily="49" charset="-122"/>
          <a:ea typeface="楷体" pitchFamily="49" charset="-122"/>
        </a:defRPr>
      </a:lvl4pPr>
      <a:lvl5pPr algn="ctr" rtl="0" eaLnBrk="1" fontAlgn="base" hangingPunct="1">
        <a:spcBef>
          <a:spcPct val="0"/>
        </a:spcBef>
        <a:spcAft>
          <a:spcPct val="0"/>
        </a:spcAft>
        <a:defRPr sz="4400" b="1">
          <a:solidFill>
            <a:schemeClr val="tx1"/>
          </a:solidFill>
          <a:latin typeface="楷体" pitchFamily="49" charset="-122"/>
          <a:ea typeface="楷体" pitchFamily="49" charset="-122"/>
        </a:defRPr>
      </a:lvl5pPr>
      <a:lvl6pPr marL="457200" algn="ctr" rtl="0" eaLnBrk="1" fontAlgn="base" hangingPunct="1">
        <a:spcBef>
          <a:spcPct val="0"/>
        </a:spcBef>
        <a:spcAft>
          <a:spcPct val="0"/>
        </a:spcAft>
        <a:defRPr sz="4400" b="1">
          <a:solidFill>
            <a:schemeClr val="tx1"/>
          </a:solidFill>
          <a:latin typeface="楷体" pitchFamily="49" charset="-122"/>
          <a:ea typeface="楷体" pitchFamily="49" charset="-122"/>
        </a:defRPr>
      </a:lvl6pPr>
      <a:lvl7pPr marL="914400" algn="ctr" rtl="0" eaLnBrk="1" fontAlgn="base" hangingPunct="1">
        <a:spcBef>
          <a:spcPct val="0"/>
        </a:spcBef>
        <a:spcAft>
          <a:spcPct val="0"/>
        </a:spcAft>
        <a:defRPr sz="4400" b="1">
          <a:solidFill>
            <a:schemeClr val="tx1"/>
          </a:solidFill>
          <a:latin typeface="楷体" pitchFamily="49" charset="-122"/>
          <a:ea typeface="楷体" pitchFamily="49" charset="-122"/>
        </a:defRPr>
      </a:lvl7pPr>
      <a:lvl8pPr marL="1371600" algn="ctr" rtl="0" eaLnBrk="1" fontAlgn="base" hangingPunct="1">
        <a:spcBef>
          <a:spcPct val="0"/>
        </a:spcBef>
        <a:spcAft>
          <a:spcPct val="0"/>
        </a:spcAft>
        <a:defRPr sz="4400" b="1">
          <a:solidFill>
            <a:schemeClr val="tx1"/>
          </a:solidFill>
          <a:latin typeface="楷体" pitchFamily="49" charset="-122"/>
          <a:ea typeface="楷体" pitchFamily="49" charset="-122"/>
        </a:defRPr>
      </a:lvl8pPr>
      <a:lvl9pPr marL="1828800" algn="ctr" rtl="0" eaLnBrk="1" fontAlgn="base" hangingPunct="1">
        <a:spcBef>
          <a:spcPct val="0"/>
        </a:spcBef>
        <a:spcAft>
          <a:spcPct val="0"/>
        </a:spcAft>
        <a:defRPr sz="4400" b="1">
          <a:solidFill>
            <a:schemeClr val="tx1"/>
          </a:solidFill>
          <a:latin typeface="楷体" pitchFamily="49" charset="-122"/>
          <a:ea typeface="楷体" pitchFamily="49" charset="-122"/>
        </a:defRPr>
      </a:lvl9pPr>
    </p:titleStyle>
    <p:bodyStyle>
      <a:lvl1pPr marL="457200" indent="-457200" algn="l" rtl="0" eaLnBrk="1" fontAlgn="base" hangingPunct="1">
        <a:spcBef>
          <a:spcPct val="20000"/>
        </a:spcBef>
        <a:spcAft>
          <a:spcPct val="0"/>
        </a:spcAft>
        <a:buClr>
          <a:srgbClr val="0070C0"/>
        </a:buClr>
        <a:buSzPct val="75000"/>
        <a:buFont typeface="Wingdings" pitchFamily="2" charset="2"/>
        <a:buChar char="Ø"/>
        <a:defRPr sz="3200" kern="1200">
          <a:solidFill>
            <a:schemeClr val="tx1"/>
          </a:solidFill>
          <a:latin typeface="Times New Roman" pitchFamily="18" charset="0"/>
          <a:ea typeface="+mn-ea"/>
          <a:cs typeface="Times New Roman" pitchFamily="18" charset="0"/>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Times New Roman" pitchFamily="18" charset="0"/>
          <a:ea typeface="+mn-ea"/>
          <a:cs typeface="Times New Roman" pitchFamily="18" charset="0"/>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Times New Roman" pitchFamily="18" charset="0"/>
          <a:ea typeface="+mn-ea"/>
          <a:cs typeface="Times New Roman" pitchFamily="18"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Times New Roman" pitchFamily="18" charset="0"/>
          <a:ea typeface="+mn-ea"/>
          <a:cs typeface="Times New Roman" pitchFamily="18"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Times New Roman" pitchFamily="18" charset="0"/>
          <a:ea typeface="+mn-ea"/>
          <a:cs typeface="Times New Roman"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tif"/><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4.tif"/><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332656"/>
            <a:ext cx="9067651" cy="2948400"/>
          </a:xfrm>
        </p:spPr>
        <p:txBody>
          <a:bodyPr/>
          <a:lstStyle/>
          <a:p>
            <a:r>
              <a:rPr lang="en-US" sz="2400" dirty="0">
                <a:latin typeface="Verdana" panose="020B0604030504040204" pitchFamily="34" charset="0"/>
                <a:ea typeface="Verdana" panose="020B0604030504040204" pitchFamily="34" charset="0"/>
                <a:cs typeface="Verdana" panose="020B0604030504040204" pitchFamily="34" charset="0"/>
              </a:rPr>
              <a:t>The Town Energy Balance (TEB):</a:t>
            </a:r>
            <a:br>
              <a:rPr lang="en-US" sz="2400" dirty="0">
                <a:latin typeface="Verdana" panose="020B0604030504040204" pitchFamily="34" charset="0"/>
                <a:ea typeface="Verdana" panose="020B0604030504040204" pitchFamily="34" charset="0"/>
                <a:cs typeface="Verdana" panose="020B0604030504040204" pitchFamily="34" charset="0"/>
              </a:rPr>
            </a:br>
            <a:r>
              <a:rPr lang="en-US" sz="2400" dirty="0">
                <a:latin typeface="Verdana" panose="020B0604030504040204" pitchFamily="34" charset="0"/>
                <a:ea typeface="Verdana" panose="020B0604030504040204" pitchFamily="34" charset="0"/>
                <a:cs typeface="Verdana" panose="020B0604030504040204" pitchFamily="34" charset="0"/>
              </a:rPr>
              <a:t>An urban surface</a:t>
            </a:r>
            <a:br>
              <a:rPr lang="en-US" sz="2400" dirty="0">
                <a:latin typeface="Verdana" panose="020B0604030504040204" pitchFamily="34" charset="0"/>
                <a:ea typeface="Verdana" panose="020B0604030504040204" pitchFamily="34" charset="0"/>
                <a:cs typeface="Verdana" panose="020B0604030504040204" pitchFamily="34" charset="0"/>
              </a:rPr>
            </a:br>
            <a:r>
              <a:rPr lang="en-US" sz="2400" dirty="0">
                <a:latin typeface="Verdana" panose="020B0604030504040204" pitchFamily="34" charset="0"/>
                <a:ea typeface="Verdana" panose="020B0604030504040204" pitchFamily="34" charset="0"/>
                <a:cs typeface="Verdana" panose="020B0604030504040204" pitchFamily="34" charset="0"/>
              </a:rPr>
              <a:t>parametrization developed at </a:t>
            </a:r>
            <a:r>
              <a:rPr lang="en-US" sz="2400" dirty="0" err="1">
                <a:latin typeface="Verdana" panose="020B0604030504040204" pitchFamily="34" charset="0"/>
                <a:ea typeface="Verdana" panose="020B0604030504040204" pitchFamily="34" charset="0"/>
                <a:cs typeface="Verdana" panose="020B0604030504040204" pitchFamily="34" charset="0"/>
              </a:rPr>
              <a:t>Météo</a:t>
            </a:r>
            <a:r>
              <a:rPr lang="en-US" sz="2400" dirty="0">
                <a:latin typeface="Verdana" panose="020B0604030504040204" pitchFamily="34" charset="0"/>
                <a:ea typeface="Verdana" panose="020B0604030504040204" pitchFamily="34" charset="0"/>
                <a:cs typeface="Verdana" panose="020B0604030504040204" pitchFamily="34" charset="0"/>
              </a:rPr>
              <a:t> France </a:t>
            </a:r>
            <a:br>
              <a:rPr lang="en-US" sz="2400" dirty="0">
                <a:latin typeface="Verdana" panose="020B0604030504040204" pitchFamily="34" charset="0"/>
                <a:ea typeface="Verdana" panose="020B0604030504040204" pitchFamily="34" charset="0"/>
                <a:cs typeface="Verdana" panose="020B0604030504040204" pitchFamily="34" charset="0"/>
              </a:rPr>
            </a:br>
            <a:endParaRPr lang="en-US" sz="2400" dirty="0">
              <a:latin typeface="Verdana" panose="020B0604030504040204" pitchFamily="34" charset="0"/>
              <a:ea typeface="Verdana" panose="020B0604030504040204" pitchFamily="34" charset="0"/>
              <a:cs typeface="Verdana" panose="020B0604030504040204" pitchFamily="34" charset="0"/>
            </a:endParaRPr>
          </a:p>
        </p:txBody>
      </p:sp>
      <p:sp>
        <p:nvSpPr>
          <p:cNvPr id="6" name="Rectangle 5"/>
          <p:cNvSpPr/>
          <p:nvPr/>
        </p:nvSpPr>
        <p:spPr>
          <a:xfrm>
            <a:off x="0" y="773257"/>
            <a:ext cx="9144000" cy="120045"/>
          </a:xfrm>
          <a:prstGeom prst="rect">
            <a:avLst/>
          </a:prstGeom>
          <a:solidFill>
            <a:srgbClr val="3238D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charset="0"/>
            </a:endParaRPr>
          </a:p>
        </p:txBody>
      </p:sp>
      <p:sp>
        <p:nvSpPr>
          <p:cNvPr id="7" name="Rectangle 6"/>
          <p:cNvSpPr/>
          <p:nvPr/>
        </p:nvSpPr>
        <p:spPr>
          <a:xfrm>
            <a:off x="1835696" y="403925"/>
            <a:ext cx="5754390" cy="369332"/>
          </a:xfrm>
          <a:prstGeom prst="rect">
            <a:avLst/>
          </a:prstGeom>
        </p:spPr>
        <p:txBody>
          <a:bodyPr wrap="square">
            <a:spAutoFit/>
          </a:bodyPr>
          <a:lstStyle/>
          <a:p>
            <a:pPr algn="ctr"/>
            <a:r>
              <a:rPr lang="en-US" altLang="zh-CN" b="1" dirty="0">
                <a:latin typeface="Times New Roman" charset="0"/>
                <a:ea typeface="Times New Roman" charset="0"/>
                <a:cs typeface="Times New Roman" charset="0"/>
              </a:rPr>
              <a:t>2017-04-21 </a:t>
            </a:r>
            <a:r>
              <a:rPr lang="zh-CN" altLang="en-US" b="1" dirty="0">
                <a:latin typeface="Times New Roman" charset="0"/>
                <a:ea typeface="Times New Roman" charset="0"/>
                <a:cs typeface="Times New Roman" charset="0"/>
              </a:rPr>
              <a:t>课题组讨论会</a:t>
            </a:r>
            <a:endParaRPr lang="en-US" b="1" dirty="0">
              <a:latin typeface="Times New Roman" charset="0"/>
              <a:ea typeface="Times New Roman" charset="0"/>
              <a:cs typeface="Times New Roman" charset="0"/>
            </a:endParaRPr>
          </a:p>
        </p:txBody>
      </p:sp>
      <p:pic>
        <p:nvPicPr>
          <p:cNvPr id="1028" name="Picture 4" descr="https://img.aikonakano.com/uwg/uwg_caseStudy_phase2.jpg"/>
          <p:cNvPicPr>
            <a:picLocks noChangeAspect="1" noChangeArrowheads="1"/>
          </p:cNvPicPr>
          <p:nvPr/>
        </p:nvPicPr>
        <p:blipFill rotWithShape="1">
          <a:blip r:embed="rId3">
            <a:extLst>
              <a:ext uri="{28A0092B-C50C-407E-A947-70E740481C1C}">
                <a14:useLocalDpi xmlns:a14="http://schemas.microsoft.com/office/drawing/2010/main" val="0"/>
              </a:ext>
            </a:extLst>
          </a:blip>
          <a:srcRect l="29137" t="23791"/>
          <a:stretch/>
        </p:blipFill>
        <p:spPr bwMode="auto">
          <a:xfrm>
            <a:off x="1617439" y="2399429"/>
            <a:ext cx="5760640" cy="3872001"/>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3491880" y="5661248"/>
            <a:ext cx="2140419" cy="338554"/>
          </a:xfrm>
          <a:prstGeom prst="rect">
            <a:avLst/>
          </a:prstGeom>
        </p:spPr>
        <p:txBody>
          <a:bodyPr wrap="square">
            <a:spAutoFit/>
          </a:bodyPr>
          <a:lstStyle/>
          <a:p>
            <a:pPr algn="ctr"/>
            <a:r>
              <a:rPr lang="zh-CN" altLang="en-US" sz="1600" b="1" dirty="0">
                <a:latin typeface="Times New Roman" panose="02020603050405020304" pitchFamily="18" charset="0"/>
                <a:ea typeface="Times New Roman" charset="0"/>
                <a:cs typeface="Times New Roman" panose="02020603050405020304" pitchFamily="18" charset="0"/>
              </a:rPr>
              <a:t>曾繁兴</a:t>
            </a:r>
            <a:endParaRPr lang="en-US" sz="1600" b="1" dirty="0">
              <a:latin typeface="Times New Roman" panose="02020603050405020304" pitchFamily="18" charset="0"/>
              <a:ea typeface="Times New Roman" charset="0"/>
              <a:cs typeface="Times New Roman" panose="02020603050405020304" pitchFamily="18" charset="0"/>
            </a:endParaRPr>
          </a:p>
        </p:txBody>
      </p:sp>
    </p:spTree>
    <p:extLst>
      <p:ext uri="{BB962C8B-B14F-4D97-AF65-F5344CB8AC3E}">
        <p14:creationId xmlns:p14="http://schemas.microsoft.com/office/powerpoint/2010/main" val="180580600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400" b="1" dirty="0">
                <a:latin typeface="Verdana" panose="020B0604030504040204" pitchFamily="34" charset="0"/>
                <a:ea typeface="Verdana" panose="020B0604030504040204" pitchFamily="34" charset="0"/>
                <a:cs typeface="Verdana" panose="020B0604030504040204" pitchFamily="34" charset="0"/>
              </a:rPr>
              <a:t>Meteorological forcing data</a:t>
            </a:r>
            <a:r>
              <a:rPr lang="en-US" sz="2400" b="1" dirty="0">
                <a:latin typeface="Verdana" panose="020B0604030504040204" pitchFamily="34" charset="0"/>
                <a:ea typeface="Verdana" panose="020B0604030504040204" pitchFamily="34" charset="0"/>
                <a:cs typeface="Verdana" panose="020B0604030504040204" pitchFamily="34" charset="0"/>
              </a:rPr>
              <a:t> </a:t>
            </a:r>
            <a:endParaRPr lang="en-US" b="1" dirty="0"/>
          </a:p>
        </p:txBody>
      </p:sp>
      <p:sp>
        <p:nvSpPr>
          <p:cNvPr id="4" name="灯片编号占位符 3"/>
          <p:cNvSpPr>
            <a:spLocks noGrp="1"/>
          </p:cNvSpPr>
          <p:nvPr>
            <p:ph type="sldNum" sz="quarter" idx="12"/>
          </p:nvPr>
        </p:nvSpPr>
        <p:spPr/>
        <p:txBody>
          <a:bodyPr/>
          <a:lstStyle/>
          <a:p>
            <a:fld id="{8D671B65-C10E-8F4A-8749-824F9A1D4539}" type="slidenum">
              <a:rPr lang="en-US" smtClean="0"/>
              <a:pPr/>
              <a:t>10</a:t>
            </a:fld>
            <a:endParaRPr lang="en-US" dirty="0"/>
          </a:p>
        </p:txBody>
      </p:sp>
    </p:spTree>
    <p:extLst>
      <p:ext uri="{BB962C8B-B14F-4D97-AF65-F5344CB8AC3E}">
        <p14:creationId xmlns:p14="http://schemas.microsoft.com/office/powerpoint/2010/main" val="1391562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11</a:t>
            </a:fld>
            <a:endParaRPr lang="en-US" dirty="0"/>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70321"/>
            <a:ext cx="9144000" cy="4317357"/>
          </a:xfrm>
          <a:prstGeom prst="rect">
            <a:avLst/>
          </a:prstGeom>
        </p:spPr>
      </p:pic>
    </p:spTree>
    <p:extLst>
      <p:ext uri="{BB962C8B-B14F-4D97-AF65-F5344CB8AC3E}">
        <p14:creationId xmlns:p14="http://schemas.microsoft.com/office/powerpoint/2010/main" val="2786900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12</a:t>
            </a:fld>
            <a:endParaRPr lang="en-US" dirty="0"/>
          </a:p>
        </p:txBody>
      </p:sp>
      <p:sp>
        <p:nvSpPr>
          <p:cNvPr id="2" name="矩形 1"/>
          <p:cNvSpPr/>
          <p:nvPr/>
        </p:nvSpPr>
        <p:spPr>
          <a:xfrm>
            <a:off x="251520" y="1412776"/>
            <a:ext cx="8208912" cy="3462486"/>
          </a:xfrm>
          <a:prstGeom prst="rect">
            <a:avLst/>
          </a:prstGeom>
        </p:spPr>
        <p:txBody>
          <a:bodyPr wrap="square">
            <a:spAutoFit/>
          </a:bodyPr>
          <a:lstStyle/>
          <a:p>
            <a:pPr>
              <a:lnSpc>
                <a:spcPct val="150000"/>
              </a:lnSpc>
            </a:pPr>
            <a:r>
              <a:rPr lang="en-US" sz="2000" b="1" dirty="0">
                <a:solidFill>
                  <a:srgbClr val="000000"/>
                </a:solidFill>
                <a:latin typeface="Verdana" panose="020B0604030504040204" pitchFamily="34" charset="0"/>
                <a:ea typeface="Verdana" panose="020B0604030504040204" pitchFamily="34" charset="0"/>
                <a:cs typeface="Verdana" panose="020B0604030504040204" pitchFamily="34" charset="0"/>
              </a:rPr>
              <a:t>Required meteorological forcing data</a:t>
            </a:r>
            <a:br>
              <a:rPr lang="en-US" sz="2000" dirty="0">
                <a:solidFill>
                  <a:srgbClr val="000000"/>
                </a:solidFill>
                <a:latin typeface="Verdana" panose="020B0604030504040204" pitchFamily="34" charset="0"/>
                <a:ea typeface="Verdana" panose="020B0604030504040204" pitchFamily="34" charset="0"/>
                <a:cs typeface="Verdana" panose="020B0604030504040204" pitchFamily="34" charset="0"/>
              </a:rPr>
            </a:br>
            <a:r>
              <a:rPr lang="en-US" dirty="0">
                <a:solidFill>
                  <a:srgbClr val="2D82FF"/>
                </a:solidFill>
                <a:latin typeface="Verdana" panose="020B0604030504040204" pitchFamily="34" charset="0"/>
                <a:ea typeface="Verdana" panose="020B0604030504040204" pitchFamily="34" charset="0"/>
                <a:cs typeface="Verdana" panose="020B0604030504040204" pitchFamily="34" charset="0"/>
              </a:rPr>
              <a:t>– </a:t>
            </a: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Air temperature and specific humidity</a:t>
            </a:r>
            <a:b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br>
            <a:r>
              <a:rPr lang="en-US" dirty="0">
                <a:solidFill>
                  <a:srgbClr val="2D82FF"/>
                </a:solidFill>
                <a:latin typeface="Verdana" panose="020B0604030504040204" pitchFamily="34" charset="0"/>
                <a:ea typeface="Verdana" panose="020B0604030504040204" pitchFamily="34" charset="0"/>
                <a:cs typeface="Verdana" panose="020B0604030504040204" pitchFamily="34" charset="0"/>
              </a:rPr>
              <a:t>– </a:t>
            </a: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Wind speed and direction</a:t>
            </a:r>
            <a:b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br>
            <a:r>
              <a:rPr lang="en-US" dirty="0">
                <a:solidFill>
                  <a:srgbClr val="2D82FF"/>
                </a:solidFill>
                <a:latin typeface="Verdana" panose="020B0604030504040204" pitchFamily="34" charset="0"/>
                <a:ea typeface="Verdana" panose="020B0604030504040204" pitchFamily="34" charset="0"/>
                <a:cs typeface="Verdana" panose="020B0604030504040204" pitchFamily="34" charset="0"/>
              </a:rPr>
              <a:t>– </a:t>
            </a: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Air pressure</a:t>
            </a:r>
            <a:b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br>
            <a:r>
              <a:rPr lang="en-US" dirty="0">
                <a:solidFill>
                  <a:srgbClr val="2D82FF"/>
                </a:solidFill>
                <a:latin typeface="Verdana" panose="020B0604030504040204" pitchFamily="34" charset="0"/>
                <a:ea typeface="Verdana" panose="020B0604030504040204" pitchFamily="34" charset="0"/>
                <a:cs typeface="Verdana" panose="020B0604030504040204" pitchFamily="34" charset="0"/>
              </a:rPr>
              <a:t>– </a:t>
            </a: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Direct and diffuse downwelling solar radiation</a:t>
            </a:r>
            <a:b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br>
            <a:r>
              <a:rPr lang="en-US" dirty="0">
                <a:solidFill>
                  <a:srgbClr val="2D82FF"/>
                </a:solidFill>
                <a:latin typeface="Verdana" panose="020B0604030504040204" pitchFamily="34" charset="0"/>
                <a:ea typeface="Verdana" panose="020B0604030504040204" pitchFamily="34" charset="0"/>
                <a:cs typeface="Verdana" panose="020B0604030504040204" pitchFamily="34" charset="0"/>
              </a:rPr>
              <a:t>– </a:t>
            </a: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Downwelling infra-red radiation</a:t>
            </a:r>
            <a:b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br>
            <a:r>
              <a:rPr lang="en-US" dirty="0">
                <a:solidFill>
                  <a:srgbClr val="2D82FF"/>
                </a:solidFill>
                <a:latin typeface="Verdana" panose="020B0604030504040204" pitchFamily="34" charset="0"/>
                <a:ea typeface="Verdana" panose="020B0604030504040204" pitchFamily="34" charset="0"/>
                <a:cs typeface="Verdana" panose="020B0604030504040204" pitchFamily="34" charset="0"/>
              </a:rPr>
              <a:t>– </a:t>
            </a:r>
            <a: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t>Rain and snow fall rate</a:t>
            </a:r>
            <a:b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b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5" name="图片 4"/>
          <p:cNvPicPr/>
          <p:nvPr/>
        </p:nvPicPr>
        <p:blipFill>
          <a:blip r:embed="rId2">
            <a:extLst>
              <a:ext uri="{28A0092B-C50C-407E-A947-70E740481C1C}">
                <a14:useLocalDpi xmlns:a14="http://schemas.microsoft.com/office/drawing/2010/main" val="0"/>
              </a:ext>
            </a:extLst>
          </a:blip>
          <a:srcRect/>
          <a:stretch>
            <a:fillRect/>
          </a:stretch>
        </p:blipFill>
        <p:spPr bwMode="auto">
          <a:xfrm>
            <a:off x="6228184" y="2564904"/>
            <a:ext cx="2736304" cy="3552148"/>
          </a:xfrm>
          <a:prstGeom prst="rect">
            <a:avLst/>
          </a:prstGeom>
          <a:noFill/>
          <a:ln>
            <a:noFill/>
          </a:ln>
        </p:spPr>
      </p:pic>
    </p:spTree>
    <p:extLst>
      <p:ext uri="{BB962C8B-B14F-4D97-AF65-F5344CB8AC3E}">
        <p14:creationId xmlns:p14="http://schemas.microsoft.com/office/powerpoint/2010/main" val="1794300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400" b="1" dirty="0">
                <a:latin typeface="Verdana" panose="020B0604030504040204" pitchFamily="34" charset="0"/>
                <a:ea typeface="Verdana" panose="020B0604030504040204" pitchFamily="34" charset="0"/>
                <a:cs typeface="Verdana" panose="020B0604030504040204" pitchFamily="34" charset="0"/>
              </a:rPr>
              <a:t>The CAPITOUL campaign and simulation results</a:t>
            </a:r>
            <a:endParaRPr lang="en-US" b="1" dirty="0"/>
          </a:p>
        </p:txBody>
      </p:sp>
      <p:sp>
        <p:nvSpPr>
          <p:cNvPr id="4" name="灯片编号占位符 3"/>
          <p:cNvSpPr>
            <a:spLocks noGrp="1"/>
          </p:cNvSpPr>
          <p:nvPr>
            <p:ph type="sldNum" sz="quarter" idx="12"/>
          </p:nvPr>
        </p:nvSpPr>
        <p:spPr/>
        <p:txBody>
          <a:bodyPr/>
          <a:lstStyle/>
          <a:p>
            <a:fld id="{8D671B65-C10E-8F4A-8749-824F9A1D4539}" type="slidenum">
              <a:rPr lang="en-US" smtClean="0"/>
              <a:pPr/>
              <a:t>13</a:t>
            </a:fld>
            <a:endParaRPr lang="en-US" dirty="0"/>
          </a:p>
        </p:txBody>
      </p:sp>
    </p:spTree>
    <p:extLst>
      <p:ext uri="{BB962C8B-B14F-4D97-AF65-F5344CB8AC3E}">
        <p14:creationId xmlns:p14="http://schemas.microsoft.com/office/powerpoint/2010/main" val="22170170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14</a:t>
            </a:fld>
            <a:endParaRPr lang="en-US" dirty="0"/>
          </a:p>
        </p:txBody>
      </p:sp>
      <p:sp>
        <p:nvSpPr>
          <p:cNvPr id="2" name="矩形 1"/>
          <p:cNvSpPr/>
          <p:nvPr/>
        </p:nvSpPr>
        <p:spPr>
          <a:xfrm>
            <a:off x="179512" y="908720"/>
            <a:ext cx="8208912" cy="3785652"/>
          </a:xfrm>
          <a:prstGeom prst="rect">
            <a:avLst/>
          </a:prstGeom>
        </p:spPr>
        <p:txBody>
          <a:bodyPr wrap="square">
            <a:spAutoFit/>
          </a:bodyPr>
          <a:lstStyle/>
          <a:p>
            <a:pPr>
              <a:lnSpc>
                <a:spcPct val="150000"/>
              </a:lnSpc>
            </a:pPr>
            <a:r>
              <a:rPr lang="en-GB" altLang="zh-CN" sz="2000" b="1" dirty="0">
                <a:solidFill>
                  <a:srgbClr val="000000"/>
                </a:solidFill>
                <a:latin typeface="Verdana" panose="020B0604030504040204" pitchFamily="34" charset="0"/>
                <a:ea typeface="Verdana" panose="020B0604030504040204" pitchFamily="34" charset="0"/>
                <a:cs typeface="Verdana" panose="020B0604030504040204" pitchFamily="34" charset="0"/>
              </a:rPr>
              <a:t>The CAPITOUL campaign</a:t>
            </a:r>
            <a:br>
              <a:rPr lang="en-US" sz="2000" dirty="0">
                <a:solidFill>
                  <a:srgbClr val="000000"/>
                </a:solidFill>
                <a:latin typeface="Verdana" panose="020B0604030504040204" pitchFamily="34" charset="0"/>
                <a:ea typeface="Verdana" panose="020B0604030504040204" pitchFamily="34" charset="0"/>
                <a:cs typeface="Verdana" panose="020B0604030504040204" pitchFamily="34" charset="0"/>
              </a:rPr>
            </a:br>
            <a:r>
              <a:rPr lang="en-US" sz="2000" dirty="0">
                <a:solidFill>
                  <a:srgbClr val="000000"/>
                </a:solidFill>
                <a:latin typeface="Verdana" panose="020B0604030504040204" pitchFamily="34" charset="0"/>
                <a:ea typeface="Verdana" panose="020B0604030504040204" pitchFamily="34" charset="0"/>
                <a:cs typeface="Verdana" panose="020B0604030504040204" pitchFamily="34" charset="0"/>
              </a:rPr>
              <a:t>-</a:t>
            </a:r>
            <a:r>
              <a:rPr lang="en-GB" altLang="zh-CN" sz="1400" dirty="0">
                <a:latin typeface="Verdana" panose="020B0604030504040204" pitchFamily="34" charset="0"/>
                <a:ea typeface="Verdana" panose="020B0604030504040204" pitchFamily="34" charset="0"/>
                <a:cs typeface="Verdana" panose="020B0604030504040204" pitchFamily="34" charset="0"/>
              </a:rPr>
              <a:t>Canopy and Aerosol Particles Interaction in </a:t>
            </a:r>
            <a:r>
              <a:rPr lang="en-GB" altLang="zh-CN" sz="1400" dirty="0" err="1">
                <a:latin typeface="Verdana" panose="020B0604030504040204" pitchFamily="34" charset="0"/>
                <a:ea typeface="Verdana" panose="020B0604030504040204" pitchFamily="34" charset="0"/>
                <a:cs typeface="Verdana" panose="020B0604030504040204" pitchFamily="34" charset="0"/>
              </a:rPr>
              <a:t>TOulouse</a:t>
            </a:r>
            <a:r>
              <a:rPr lang="en-GB" altLang="zh-CN" sz="1400" dirty="0">
                <a:latin typeface="Verdana" panose="020B0604030504040204" pitchFamily="34" charset="0"/>
                <a:ea typeface="Verdana" panose="020B0604030504040204" pitchFamily="34" charset="0"/>
                <a:cs typeface="Verdana" panose="020B0604030504040204" pitchFamily="34" charset="0"/>
              </a:rPr>
              <a:t> Urban Layer</a:t>
            </a:r>
          </a:p>
          <a:p>
            <a:pPr>
              <a:lnSpc>
                <a:spcPct val="150000"/>
              </a:lnSpc>
            </a:pPr>
            <a:r>
              <a:rPr lang="en-GB" altLang="zh-CN" sz="1400" dirty="0">
                <a:latin typeface="Verdana" panose="020B0604030504040204" pitchFamily="34" charset="0"/>
                <a:ea typeface="Verdana" panose="020B0604030504040204" pitchFamily="34" charset="0"/>
                <a:cs typeface="Verdana" panose="020B0604030504040204" pitchFamily="34" charset="0"/>
              </a:rPr>
              <a:t>-Conducted over the city of Toulouse, France to quantify thermal dynamical processes and surface-atmosphere interaction within urban boundary layer </a:t>
            </a:r>
          </a:p>
          <a:p>
            <a:pPr>
              <a:lnSpc>
                <a:spcPct val="150000"/>
              </a:lnSpc>
            </a:pPr>
            <a:r>
              <a:rPr lang="en-GB" altLang="zh-CN" sz="1400" dirty="0">
                <a:latin typeface="Verdana" panose="020B0604030504040204" pitchFamily="34" charset="0"/>
                <a:ea typeface="Verdana" panose="020B0604030504040204" pitchFamily="34" charset="0"/>
                <a:cs typeface="Verdana" panose="020B0604030504040204" pitchFamily="34" charset="0"/>
              </a:rPr>
              <a:t>-during February 2004 to March 2005.</a:t>
            </a:r>
          </a:p>
          <a:p>
            <a:pPr>
              <a:lnSpc>
                <a:spcPct val="150000"/>
              </a:lnSpc>
            </a:pPr>
            <a:r>
              <a:rPr lang="en-GB" altLang="zh-CN" sz="1400" dirty="0">
                <a:latin typeface="Verdana" panose="020B0604030504040204" pitchFamily="34" charset="0"/>
                <a:ea typeface="Verdana" panose="020B0604030504040204" pitchFamily="34" charset="0"/>
                <a:cs typeface="Verdana" panose="020B0604030504040204" pitchFamily="34" charset="0"/>
              </a:rPr>
              <a:t>-The observational network includes a city centre tower equipped with a complete surface energy balance measurement system and 20 stations over the Toulouse agglomeration</a:t>
            </a:r>
            <a:r>
              <a:rPr lang="en-US" altLang="zh-CN" sz="1400" dirty="0">
                <a:latin typeface="Verdana" panose="020B0604030504040204" pitchFamily="34" charset="0"/>
                <a:ea typeface="Verdana" panose="020B0604030504040204" pitchFamily="34" charset="0"/>
                <a:cs typeface="Verdana" panose="020B0604030504040204" pitchFamily="34" charset="0"/>
              </a:rPr>
              <a:t> </a:t>
            </a:r>
          </a:p>
          <a:p>
            <a:pPr>
              <a:lnSpc>
                <a:spcPct val="150000"/>
              </a:lnSpc>
            </a:pPr>
            <a:b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b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7" name="图片 6" descr="city center towe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92080" y="3501008"/>
            <a:ext cx="3384376" cy="2989957"/>
          </a:xfrm>
          <a:prstGeom prst="rect">
            <a:avLst/>
          </a:prstGeom>
          <a:noFill/>
          <a:ln>
            <a:noFill/>
          </a:ln>
        </p:spPr>
      </p:pic>
    </p:spTree>
    <p:extLst>
      <p:ext uri="{BB962C8B-B14F-4D97-AF65-F5344CB8AC3E}">
        <p14:creationId xmlns:p14="http://schemas.microsoft.com/office/powerpoint/2010/main" val="963047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15</a:t>
            </a:fld>
            <a:endParaRPr lang="en-US" dirty="0"/>
          </a:p>
        </p:txBody>
      </p:sp>
      <p:pic>
        <p:nvPicPr>
          <p:cNvPr id="8" name="图片 7"/>
          <p:cNvPicPr>
            <a:picLocks noChangeAspect="1"/>
          </p:cNvPicPr>
          <p:nvPr/>
        </p:nvPicPr>
        <p:blipFill>
          <a:blip r:embed="rId2"/>
          <a:stretch>
            <a:fillRect/>
          </a:stretch>
        </p:blipFill>
        <p:spPr>
          <a:xfrm rot="5400000">
            <a:off x="642600" y="1381736"/>
            <a:ext cx="5410528" cy="4464496"/>
          </a:xfrm>
          <a:prstGeom prst="rect">
            <a:avLst/>
          </a:prstGeom>
        </p:spPr>
      </p:pic>
      <p:sp>
        <p:nvSpPr>
          <p:cNvPr id="3" name="矩形 2"/>
          <p:cNvSpPr/>
          <p:nvPr/>
        </p:nvSpPr>
        <p:spPr>
          <a:xfrm>
            <a:off x="5611350" y="5996082"/>
            <a:ext cx="4230216" cy="523220"/>
          </a:xfrm>
          <a:prstGeom prst="rect">
            <a:avLst/>
          </a:prstGeom>
        </p:spPr>
        <p:txBody>
          <a:bodyPr wrap="square">
            <a:spAutoFit/>
          </a:bodyPr>
          <a:lstStyle/>
          <a:p>
            <a:r>
              <a:rPr lang="en-US" sz="1400" dirty="0">
                <a:solidFill>
                  <a:srgbClr val="231F20"/>
                </a:solidFill>
                <a:latin typeface="Verdana" panose="020B0604030504040204" pitchFamily="34" charset="0"/>
                <a:ea typeface="Verdana" panose="020B0604030504040204" pitchFamily="34" charset="0"/>
                <a:cs typeface="Verdana" panose="020B0604030504040204" pitchFamily="34" charset="0"/>
              </a:rPr>
              <a:t>Schematic view of the central site</a:t>
            </a:r>
            <a:r>
              <a:rPr lang="en-US" sz="1400" dirty="0">
                <a:latin typeface="Verdana" panose="020B0604030504040204" pitchFamily="34" charset="0"/>
                <a:ea typeface="Verdana" panose="020B0604030504040204" pitchFamily="34" charset="0"/>
                <a:cs typeface="Verdana" panose="020B0604030504040204" pitchFamily="34" charset="0"/>
              </a:rPr>
              <a:t> </a:t>
            </a:r>
            <a:br>
              <a:rPr lang="en-US" sz="1400" dirty="0">
                <a:latin typeface="Verdana" panose="020B0604030504040204" pitchFamily="34" charset="0"/>
                <a:ea typeface="Verdana" panose="020B0604030504040204" pitchFamily="34" charset="0"/>
                <a:cs typeface="Verdana" panose="020B0604030504040204" pitchFamily="34" charset="0"/>
              </a:rPr>
            </a:br>
            <a:r>
              <a:rPr lang="en-US" sz="1400" dirty="0"/>
              <a:t>Masson, </a:t>
            </a:r>
            <a:r>
              <a:rPr lang="en-US" sz="1400" dirty="0" err="1"/>
              <a:t>V.,Gomes</a:t>
            </a:r>
            <a:r>
              <a:rPr lang="en-US" sz="1400" dirty="0"/>
              <a:t>, L. et al.2008</a:t>
            </a:r>
            <a:endParaRPr lang="en-US" sz="1400"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875646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z="1400">
                <a:solidFill>
                  <a:srgbClr val="231F20"/>
                </a:solidFill>
                <a:latin typeface="Verdana" panose="020B0604030504040204" pitchFamily="34" charset="0"/>
                <a:ea typeface="Verdana" panose="020B0604030504040204" pitchFamily="34" charset="0"/>
                <a:cs typeface="Verdana" panose="020B0604030504040204" pitchFamily="34" charset="0"/>
              </a:rPr>
              <a:pPr/>
              <a:t>16</a:t>
            </a:fld>
            <a:endParaRPr lang="en-US" sz="1400" dirty="0">
              <a:solidFill>
                <a:srgbClr val="231F20"/>
              </a:solidFill>
              <a:latin typeface="Verdana" panose="020B0604030504040204" pitchFamily="34" charset="0"/>
              <a:ea typeface="Verdana" panose="020B0604030504040204" pitchFamily="34" charset="0"/>
              <a:cs typeface="Verdana" panose="020B0604030504040204" pitchFamily="34" charset="0"/>
            </a:endParaRPr>
          </a:p>
        </p:txBody>
      </p:sp>
      <p:sp>
        <p:nvSpPr>
          <p:cNvPr id="3" name="矩形 2"/>
          <p:cNvSpPr/>
          <p:nvPr/>
        </p:nvSpPr>
        <p:spPr>
          <a:xfrm>
            <a:off x="5292080" y="5981414"/>
            <a:ext cx="4427984" cy="523220"/>
          </a:xfrm>
          <a:prstGeom prst="rect">
            <a:avLst/>
          </a:prstGeom>
        </p:spPr>
        <p:txBody>
          <a:bodyPr wrap="square">
            <a:spAutoFit/>
          </a:bodyPr>
          <a:lstStyle/>
          <a:p>
            <a:r>
              <a:rPr lang="en-US" sz="1400" dirty="0">
                <a:solidFill>
                  <a:srgbClr val="231F20"/>
                </a:solidFill>
                <a:latin typeface="Verdana" panose="020B0604030504040204" pitchFamily="34" charset="0"/>
                <a:ea typeface="Verdana" panose="020B0604030504040204" pitchFamily="34" charset="0"/>
                <a:cs typeface="Verdana" panose="020B0604030504040204" pitchFamily="34" charset="0"/>
              </a:rPr>
              <a:t>Map of the temperature stations network</a:t>
            </a:r>
          </a:p>
          <a:p>
            <a:r>
              <a:rPr lang="en-US" sz="1400" dirty="0" err="1"/>
              <a:t>Grégoire</a:t>
            </a:r>
            <a:r>
              <a:rPr lang="en-US" sz="1400" dirty="0"/>
              <a:t> Pigeon and Valéry Masson, 2009</a:t>
            </a:r>
            <a:endParaRPr lang="en-US" sz="1400" dirty="0">
              <a:latin typeface="Verdana" panose="020B0604030504040204" pitchFamily="34" charset="0"/>
              <a:ea typeface="Verdana" panose="020B0604030504040204" pitchFamily="34" charset="0"/>
              <a:cs typeface="Verdana" panose="020B0604030504040204" pitchFamily="34" charset="0"/>
            </a:endParaRPr>
          </a:p>
        </p:txBody>
      </p:sp>
      <p:pic>
        <p:nvPicPr>
          <p:cNvPr id="5" name="图片 4"/>
          <p:cNvPicPr>
            <a:picLocks noChangeAspect="1"/>
          </p:cNvPicPr>
          <p:nvPr/>
        </p:nvPicPr>
        <p:blipFill>
          <a:blip r:embed="rId2"/>
          <a:stretch>
            <a:fillRect/>
          </a:stretch>
        </p:blipFill>
        <p:spPr>
          <a:xfrm>
            <a:off x="107504" y="1052736"/>
            <a:ext cx="6606175" cy="4865408"/>
          </a:xfrm>
          <a:prstGeom prst="rect">
            <a:avLst/>
          </a:prstGeom>
        </p:spPr>
      </p:pic>
    </p:spTree>
    <p:extLst>
      <p:ext uri="{BB962C8B-B14F-4D97-AF65-F5344CB8AC3E}">
        <p14:creationId xmlns:p14="http://schemas.microsoft.com/office/powerpoint/2010/main" val="2452648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17</a:t>
            </a:fld>
            <a:endParaRPr lang="en-US" dirty="0"/>
          </a:p>
        </p:txBody>
      </p:sp>
      <p:sp>
        <p:nvSpPr>
          <p:cNvPr id="2" name="矩形 1"/>
          <p:cNvSpPr/>
          <p:nvPr/>
        </p:nvSpPr>
        <p:spPr>
          <a:xfrm>
            <a:off x="179512" y="908720"/>
            <a:ext cx="8208912" cy="1384995"/>
          </a:xfrm>
          <a:prstGeom prst="rect">
            <a:avLst/>
          </a:prstGeom>
        </p:spPr>
        <p:txBody>
          <a:bodyPr wrap="square">
            <a:spAutoFit/>
          </a:bodyPr>
          <a:lstStyle/>
          <a:p>
            <a:pPr>
              <a:lnSpc>
                <a:spcPct val="150000"/>
              </a:lnSpc>
            </a:pPr>
            <a:br>
              <a:rPr lang="en-US" sz="2000" dirty="0">
                <a:solidFill>
                  <a:srgbClr val="000000"/>
                </a:solidFill>
                <a:latin typeface="Verdana" panose="020B0604030504040204" pitchFamily="34" charset="0"/>
                <a:ea typeface="Verdana" panose="020B0604030504040204" pitchFamily="34" charset="0"/>
                <a:cs typeface="Verdana" panose="020B0604030504040204" pitchFamily="34" charset="0"/>
              </a:rPr>
            </a:br>
            <a:b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b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6" name="图片 5"/>
          <p:cNvPicPr>
            <a:picLocks noChangeAspect="1"/>
          </p:cNvPicPr>
          <p:nvPr/>
        </p:nvPicPr>
        <p:blipFill>
          <a:blip r:embed="rId2"/>
          <a:stretch>
            <a:fillRect/>
          </a:stretch>
        </p:blipFill>
        <p:spPr>
          <a:xfrm>
            <a:off x="0" y="1202310"/>
            <a:ext cx="9144000" cy="4453379"/>
          </a:xfrm>
          <a:prstGeom prst="rect">
            <a:avLst/>
          </a:prstGeom>
        </p:spPr>
      </p:pic>
    </p:spTree>
    <p:extLst>
      <p:ext uri="{BB962C8B-B14F-4D97-AF65-F5344CB8AC3E}">
        <p14:creationId xmlns:p14="http://schemas.microsoft.com/office/powerpoint/2010/main" val="35803697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18</a:t>
            </a:fld>
            <a:endParaRPr lang="en-US" dirty="0"/>
          </a:p>
        </p:txBody>
      </p:sp>
      <p:sp>
        <p:nvSpPr>
          <p:cNvPr id="2" name="矩形 1"/>
          <p:cNvSpPr/>
          <p:nvPr/>
        </p:nvSpPr>
        <p:spPr>
          <a:xfrm>
            <a:off x="179512" y="908720"/>
            <a:ext cx="8208912" cy="1384995"/>
          </a:xfrm>
          <a:prstGeom prst="rect">
            <a:avLst/>
          </a:prstGeom>
        </p:spPr>
        <p:txBody>
          <a:bodyPr wrap="square">
            <a:spAutoFit/>
          </a:bodyPr>
          <a:lstStyle/>
          <a:p>
            <a:pPr>
              <a:lnSpc>
                <a:spcPct val="150000"/>
              </a:lnSpc>
            </a:pPr>
            <a:br>
              <a:rPr lang="en-US" sz="2000" dirty="0">
                <a:solidFill>
                  <a:srgbClr val="000000"/>
                </a:solidFill>
                <a:latin typeface="Verdana" panose="020B0604030504040204" pitchFamily="34" charset="0"/>
                <a:ea typeface="Verdana" panose="020B0604030504040204" pitchFamily="34" charset="0"/>
                <a:cs typeface="Verdana" panose="020B0604030504040204" pitchFamily="34" charset="0"/>
              </a:rPr>
            </a:br>
            <a:br>
              <a:rPr lang="en-US" dirty="0">
                <a:solidFill>
                  <a:srgbClr val="000000"/>
                </a:solidFill>
                <a:latin typeface="Verdana" panose="020B0604030504040204" pitchFamily="34" charset="0"/>
                <a:ea typeface="Verdana" panose="020B0604030504040204" pitchFamily="34" charset="0"/>
                <a:cs typeface="Verdana" panose="020B0604030504040204" pitchFamily="34" charset="0"/>
              </a:rPr>
            </a:b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3" name="图片 2"/>
          <p:cNvPicPr>
            <a:picLocks noChangeAspect="1"/>
          </p:cNvPicPr>
          <p:nvPr/>
        </p:nvPicPr>
        <p:blipFill>
          <a:blip r:embed="rId2"/>
          <a:stretch>
            <a:fillRect/>
          </a:stretch>
        </p:blipFill>
        <p:spPr>
          <a:xfrm>
            <a:off x="179512" y="1196752"/>
            <a:ext cx="8616995" cy="4448532"/>
          </a:xfrm>
          <a:prstGeom prst="rect">
            <a:avLst/>
          </a:prstGeom>
        </p:spPr>
      </p:pic>
    </p:spTree>
    <p:extLst>
      <p:ext uri="{BB962C8B-B14F-4D97-AF65-F5344CB8AC3E}">
        <p14:creationId xmlns:p14="http://schemas.microsoft.com/office/powerpoint/2010/main" val="41291636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19</a:t>
            </a:fld>
            <a:endParaRPr lang="en-US" dirty="0"/>
          </a:p>
        </p:txBody>
      </p:sp>
      <p:sp>
        <p:nvSpPr>
          <p:cNvPr id="8" name="矩形 7"/>
          <p:cNvSpPr/>
          <p:nvPr/>
        </p:nvSpPr>
        <p:spPr>
          <a:xfrm>
            <a:off x="2351120" y="5731291"/>
            <a:ext cx="4680520" cy="307777"/>
          </a:xfrm>
          <a:prstGeom prst="rect">
            <a:avLst/>
          </a:prstGeom>
        </p:spPr>
        <p:txBody>
          <a:bodyPr wrap="square">
            <a:spAutoFit/>
          </a:bodyPr>
          <a:lstStyle/>
          <a:p>
            <a:r>
              <a:rPr lang="en-GB" sz="1400" dirty="0">
                <a:latin typeface="Verdana" panose="020B0604030504040204" pitchFamily="34" charset="0"/>
                <a:ea typeface="Verdana" panose="020B0604030504040204" pitchFamily="34" charset="0"/>
                <a:cs typeface="Verdana" panose="020B0604030504040204" pitchFamily="34" charset="0"/>
              </a:rPr>
              <a:t>Annual temperature cycle from TEB simulation</a:t>
            </a:r>
            <a:endParaRPr lang="en-US" sz="1400" dirty="0">
              <a:latin typeface="Verdana" panose="020B0604030504040204" pitchFamily="34" charset="0"/>
              <a:ea typeface="Verdana" panose="020B0604030504040204" pitchFamily="34" charset="0"/>
              <a:cs typeface="Verdana" panose="020B0604030504040204" pitchFamily="34" charset="0"/>
            </a:endParaRP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9552" y="1052736"/>
            <a:ext cx="8303656" cy="4486489"/>
          </a:xfrm>
          <a:prstGeom prst="rect">
            <a:avLst/>
          </a:prstGeom>
        </p:spPr>
      </p:pic>
    </p:spTree>
    <p:extLst>
      <p:ext uri="{BB962C8B-B14F-4D97-AF65-F5344CB8AC3E}">
        <p14:creationId xmlns:p14="http://schemas.microsoft.com/office/powerpoint/2010/main" val="3484004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72667" y="1289582"/>
            <a:ext cx="7886700" cy="905865"/>
          </a:xfrm>
        </p:spPr>
        <p:txBody>
          <a:bodyPr/>
          <a:lstStyle/>
          <a:p>
            <a:pPr algn="l"/>
            <a:r>
              <a:rPr lang="en-US" altLang="zh-CN" sz="4000" b="1" dirty="0">
                <a:solidFill>
                  <a:schemeClr val="tx1"/>
                </a:solidFill>
                <a:latin typeface="Verdana" panose="020B0604030504040204" pitchFamily="34" charset="0"/>
                <a:ea typeface="Verdana" panose="020B0604030504040204" pitchFamily="34" charset="0"/>
                <a:cs typeface="Verdana" panose="020B0604030504040204" pitchFamily="34" charset="0"/>
              </a:rPr>
              <a:t>Outline</a:t>
            </a:r>
            <a:endParaRPr lang="zh-CN" altLang="en-US" sz="4000" b="1" dirty="0">
              <a:solidFill>
                <a:schemeClr val="tx1"/>
              </a:solidFill>
              <a:latin typeface="Verdana" panose="020B0604030504040204" pitchFamily="34" charset="0"/>
              <a:ea typeface="+mj-ea"/>
              <a:cs typeface="Verdana" panose="020B0604030504040204" pitchFamily="34" charset="0"/>
            </a:endParaRPr>
          </a:p>
        </p:txBody>
      </p:sp>
      <p:sp>
        <p:nvSpPr>
          <p:cNvPr id="4" name="灯片编号占位符 3"/>
          <p:cNvSpPr>
            <a:spLocks noGrp="1"/>
          </p:cNvSpPr>
          <p:nvPr>
            <p:ph type="sldNum" sz="quarter" idx="12"/>
          </p:nvPr>
        </p:nvSpPr>
        <p:spPr/>
        <p:txBody>
          <a:bodyPr/>
          <a:lstStyle/>
          <a:p>
            <a:fld id="{8D671B65-C10E-8F4A-8749-824F9A1D4539}" type="slidenum">
              <a:rPr lang="en-US" smtClean="0"/>
              <a:pPr/>
              <a:t>2</a:t>
            </a:fld>
            <a:endParaRPr lang="en-US" dirty="0"/>
          </a:p>
        </p:txBody>
      </p:sp>
      <p:sp>
        <p:nvSpPr>
          <p:cNvPr id="5" name="Text Placeholder 1"/>
          <p:cNvSpPr txBox="1">
            <a:spLocks/>
          </p:cNvSpPr>
          <p:nvPr/>
        </p:nvSpPr>
        <p:spPr>
          <a:xfrm>
            <a:off x="572667" y="2397780"/>
            <a:ext cx="8103789" cy="3205143"/>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1600" b="1"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gn="l">
              <a:lnSpc>
                <a:spcPct val="150000"/>
              </a:lnSpc>
              <a:buFont typeface="+mj-lt"/>
              <a:buAutoNum type="arabicPeriod"/>
            </a:pPr>
            <a:r>
              <a:rPr lang="en-US" altLang="zh-CN" sz="2400" dirty="0">
                <a:solidFill>
                  <a:schemeClr val="tx1"/>
                </a:solidFill>
              </a:rPr>
              <a:t>Motivation for the development of the Town Energy Balance (TEB)</a:t>
            </a:r>
          </a:p>
          <a:p>
            <a:pPr marL="457200" indent="-457200" algn="l">
              <a:lnSpc>
                <a:spcPct val="150000"/>
              </a:lnSpc>
              <a:buFont typeface="+mj-lt"/>
              <a:buAutoNum type="arabicPeriod"/>
            </a:pPr>
            <a:r>
              <a:rPr lang="en-US" altLang="zh-CN" sz="2400" dirty="0">
                <a:solidFill>
                  <a:schemeClr val="tx1"/>
                </a:solidFill>
              </a:rPr>
              <a:t> Fundamentals of TEB</a:t>
            </a:r>
          </a:p>
          <a:p>
            <a:pPr marL="457200" indent="-457200" algn="l">
              <a:lnSpc>
                <a:spcPct val="150000"/>
              </a:lnSpc>
              <a:buFont typeface="+mj-lt"/>
              <a:buAutoNum type="arabicPeriod"/>
            </a:pPr>
            <a:r>
              <a:rPr lang="en-US" altLang="zh-CN" sz="2400" dirty="0">
                <a:solidFill>
                  <a:schemeClr val="tx1"/>
                </a:solidFill>
              </a:rPr>
              <a:t> Meteorological forcing data</a:t>
            </a:r>
          </a:p>
          <a:p>
            <a:pPr marL="457200" indent="-457200" algn="l">
              <a:lnSpc>
                <a:spcPct val="150000"/>
              </a:lnSpc>
              <a:buFont typeface="+mj-lt"/>
              <a:buAutoNum type="arabicPeriod"/>
            </a:pPr>
            <a:r>
              <a:rPr lang="en-US" altLang="zh-CN" sz="2400" dirty="0">
                <a:solidFill>
                  <a:schemeClr val="tx1"/>
                </a:solidFill>
              </a:rPr>
              <a:t> Applications for urban climate studies</a:t>
            </a:r>
          </a:p>
          <a:p>
            <a:pPr marL="457200" indent="-457200" algn="l">
              <a:lnSpc>
                <a:spcPct val="150000"/>
              </a:lnSpc>
              <a:buFont typeface="+mj-lt"/>
              <a:buAutoNum type="arabicPeriod"/>
            </a:pPr>
            <a:r>
              <a:rPr lang="en-US" altLang="zh-CN" sz="2400" dirty="0">
                <a:solidFill>
                  <a:schemeClr val="tx1"/>
                </a:solidFill>
              </a:rPr>
              <a:t>The CAPITOUL campaign and simulation results</a:t>
            </a:r>
            <a:endParaRPr lang="zh-CN" altLang="en-US" sz="2400" dirty="0">
              <a:solidFill>
                <a:schemeClr val="tx1"/>
              </a:solidFill>
            </a:endParaRPr>
          </a:p>
        </p:txBody>
      </p:sp>
    </p:spTree>
    <p:extLst>
      <p:ext uri="{BB962C8B-B14F-4D97-AF65-F5344CB8AC3E}">
        <p14:creationId xmlns:p14="http://schemas.microsoft.com/office/powerpoint/2010/main" val="26172400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20</a:t>
            </a:fld>
            <a:endParaRPr lang="en-US" dirty="0"/>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167" y="1168695"/>
            <a:ext cx="4301086" cy="3700465"/>
          </a:xfrm>
          <a:prstGeom prst="rect">
            <a:avLst/>
          </a:prstGeom>
        </p:spPr>
      </p:pic>
      <p:sp>
        <p:nvSpPr>
          <p:cNvPr id="8" name="矩形 7"/>
          <p:cNvSpPr/>
          <p:nvPr/>
        </p:nvSpPr>
        <p:spPr>
          <a:xfrm>
            <a:off x="971600" y="5085184"/>
            <a:ext cx="2862064" cy="954107"/>
          </a:xfrm>
          <a:prstGeom prst="rect">
            <a:avLst/>
          </a:prstGeom>
        </p:spPr>
        <p:txBody>
          <a:bodyPr wrap="square">
            <a:spAutoFit/>
          </a:bodyPr>
          <a:lstStyle/>
          <a:p>
            <a:r>
              <a:rPr lang="en-GB" sz="1400" dirty="0">
                <a:latin typeface="Verdana" panose="020B0604030504040204" pitchFamily="34" charset="0"/>
                <a:ea typeface="Verdana" panose="020B0604030504040204" pitchFamily="34" charset="0"/>
                <a:cs typeface="Verdana" panose="020B0604030504040204" pitchFamily="34" charset="0"/>
              </a:rPr>
              <a:t>Ensemble-averaged temperature cycle for seven days </a:t>
            </a:r>
            <a:r>
              <a:rPr lang="zh-CN" altLang="en-US" sz="1400" dirty="0">
                <a:latin typeface="Verdana" panose="020B0604030504040204" pitchFamily="34" charset="0"/>
                <a:cs typeface="Verdana" panose="020B0604030504040204" pitchFamily="34" charset="0"/>
              </a:rPr>
              <a:t>（</a:t>
            </a:r>
            <a:r>
              <a:rPr lang="en-US" altLang="zh-CN" sz="1400" dirty="0">
                <a:latin typeface="Verdana" panose="020B0604030504040204" pitchFamily="34" charset="0"/>
                <a:ea typeface="Verdana" panose="020B0604030504040204" pitchFamily="34" charset="0"/>
                <a:cs typeface="Verdana" panose="020B0604030504040204" pitchFamily="34" charset="0"/>
              </a:rPr>
              <a:t>2004.7.25-7.31</a:t>
            </a:r>
            <a:r>
              <a:rPr lang="zh-CN" altLang="en-US" sz="1400" dirty="0">
                <a:latin typeface="Verdana" panose="020B0604030504040204" pitchFamily="34" charset="0"/>
                <a:cs typeface="Verdana" panose="020B0604030504040204" pitchFamily="34" charset="0"/>
              </a:rPr>
              <a:t>）</a:t>
            </a:r>
            <a:r>
              <a:rPr lang="en-GB" sz="1400" dirty="0">
                <a:latin typeface="Verdana" panose="020B0604030504040204" pitchFamily="34" charset="0"/>
                <a:ea typeface="Verdana" panose="020B0604030504040204" pitchFamily="34" charset="0"/>
                <a:cs typeface="Verdana" panose="020B0604030504040204" pitchFamily="34" charset="0"/>
              </a:rPr>
              <a:t>under </a:t>
            </a:r>
            <a:r>
              <a:rPr lang="en-US" altLang="zh-CN" sz="1400" dirty="0">
                <a:latin typeface="Verdana" panose="020B0604030504040204" pitchFamily="34" charset="0"/>
                <a:ea typeface="Verdana" panose="020B0604030504040204" pitchFamily="34" charset="0"/>
                <a:cs typeface="Verdana" panose="020B0604030504040204" pitchFamily="34" charset="0"/>
              </a:rPr>
              <a:t>anticyclone weather</a:t>
            </a:r>
            <a:endParaRPr lang="en-US" sz="1400" dirty="0">
              <a:latin typeface="Verdana" panose="020B0604030504040204" pitchFamily="34" charset="0"/>
              <a:ea typeface="Verdana" panose="020B0604030504040204" pitchFamily="34" charset="0"/>
              <a:cs typeface="Verdana" panose="020B0604030504040204" pitchFamily="34" charset="0"/>
            </a:endParaRP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27984" y="1340768"/>
            <a:ext cx="4584664" cy="4542174"/>
          </a:xfrm>
          <a:prstGeom prst="rect">
            <a:avLst/>
          </a:prstGeom>
        </p:spPr>
      </p:pic>
    </p:spTree>
    <p:extLst>
      <p:ext uri="{BB962C8B-B14F-4D97-AF65-F5344CB8AC3E}">
        <p14:creationId xmlns:p14="http://schemas.microsoft.com/office/powerpoint/2010/main" val="2755716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1340768"/>
            <a:ext cx="8229600" cy="4525963"/>
          </a:xfrm>
        </p:spPr>
        <p:txBody>
          <a:bodyPr/>
          <a:lstStyle/>
          <a:p>
            <a:pPr marL="0" indent="0">
              <a:buNone/>
            </a:pPr>
            <a:r>
              <a:rPr lang="en-US" sz="2000" b="1" dirty="0">
                <a:solidFill>
                  <a:schemeClr val="tx2"/>
                </a:solidFill>
                <a:latin typeface="Verdana" panose="020B0604030504040204" pitchFamily="34" charset="0"/>
                <a:ea typeface="Verdana" panose="020B0604030504040204" pitchFamily="34" charset="0"/>
                <a:cs typeface="Verdana" panose="020B0604030504040204" pitchFamily="34" charset="0"/>
              </a:rPr>
              <a:t>Conclusions</a:t>
            </a:r>
          </a:p>
          <a:p>
            <a:pPr marL="0" indent="0">
              <a:buNone/>
            </a:pPr>
            <a:endParaRPr lang="en-GB" sz="1800" dirty="0"/>
          </a:p>
          <a:p>
            <a:pPr marL="0" indent="0">
              <a:lnSpc>
                <a:spcPct val="150000"/>
              </a:lnSpc>
              <a:buNone/>
            </a:pPr>
            <a:r>
              <a:rPr lang="en-GB" sz="1400" dirty="0">
                <a:latin typeface="Verdana" panose="020B0604030504040204" pitchFamily="34" charset="0"/>
                <a:ea typeface="Verdana" panose="020B0604030504040204" pitchFamily="34" charset="0"/>
                <a:cs typeface="Verdana" panose="020B0604030504040204" pitchFamily="34" charset="0"/>
              </a:rPr>
              <a:t>-For the analysis of urban microclimate, the main weakness of energy balance models is that the velocity field is not directly modelled. On the other hand, in CFD, velocity field can be coupled with temperature field. Therefore, CFD has the potential to be an important tool for the deterministic analysis of urban microclimate and consequently for the analysis of adaptation measures in building and urban scale.</a:t>
            </a:r>
          </a:p>
          <a:p>
            <a:pPr marL="0" indent="0">
              <a:lnSpc>
                <a:spcPct val="150000"/>
              </a:lnSpc>
              <a:buNone/>
            </a:pPr>
            <a:endParaRPr lang="en-GB" sz="1400" dirty="0">
              <a:latin typeface="Verdana" panose="020B0604030504040204" pitchFamily="34" charset="0"/>
              <a:ea typeface="Verdana" panose="020B0604030504040204" pitchFamily="34" charset="0"/>
              <a:cs typeface="Verdana" panose="020B0604030504040204" pitchFamily="34" charset="0"/>
            </a:endParaRPr>
          </a:p>
          <a:p>
            <a:pPr marL="0" indent="0">
              <a:lnSpc>
                <a:spcPct val="150000"/>
              </a:lnSpc>
              <a:buNone/>
            </a:pPr>
            <a:r>
              <a:rPr lang="en-US" sz="1400" dirty="0">
                <a:latin typeface="Verdana" panose="020B0604030504040204" pitchFamily="34" charset="0"/>
                <a:ea typeface="Verdana" panose="020B0604030504040204" pitchFamily="34" charset="0"/>
                <a:cs typeface="Verdana" panose="020B0604030504040204" pitchFamily="34" charset="0"/>
              </a:rPr>
              <a:t>-After defining the objective of study, the degree of complexity included in the models and computational cost of the case are the principal constraints in a reliable urban microclimate simulation which need to be properly dealt with in the future study.</a:t>
            </a:r>
          </a:p>
        </p:txBody>
      </p:sp>
      <p:sp>
        <p:nvSpPr>
          <p:cNvPr id="4" name="灯片编号占位符 3"/>
          <p:cNvSpPr>
            <a:spLocks noGrp="1"/>
          </p:cNvSpPr>
          <p:nvPr>
            <p:ph type="sldNum" sz="quarter" idx="12"/>
          </p:nvPr>
        </p:nvSpPr>
        <p:spPr/>
        <p:txBody>
          <a:bodyPr/>
          <a:lstStyle/>
          <a:p>
            <a:fld id="{8D671B65-C10E-8F4A-8749-824F9A1D4539}" type="slidenum">
              <a:rPr lang="en-US" smtClean="0"/>
              <a:pPr/>
              <a:t>21</a:t>
            </a:fld>
            <a:endParaRPr lang="en-US" dirty="0"/>
          </a:p>
        </p:txBody>
      </p:sp>
    </p:spTree>
    <p:extLst>
      <p:ext uri="{BB962C8B-B14F-4D97-AF65-F5344CB8AC3E}">
        <p14:creationId xmlns:p14="http://schemas.microsoft.com/office/powerpoint/2010/main" val="22336450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021288"/>
          </a:xfrm>
          <a:prstGeom prst="rect">
            <a:avLst/>
          </a:prstGeom>
        </p:spPr>
      </p:pic>
      <p:sp>
        <p:nvSpPr>
          <p:cNvPr id="2" name="Title 1"/>
          <p:cNvSpPr>
            <a:spLocks noGrp="1"/>
          </p:cNvSpPr>
          <p:nvPr>
            <p:ph type="ctrTitle"/>
          </p:nvPr>
        </p:nvSpPr>
        <p:spPr>
          <a:xfrm>
            <a:off x="2555776" y="15951"/>
            <a:ext cx="3816424" cy="1470025"/>
          </a:xfrm>
        </p:spPr>
        <p:txBody>
          <a:bodyPr/>
          <a:lstStyle/>
          <a:p>
            <a:r>
              <a:rPr lang="en-US" altLang="zh-CN" dirty="0">
                <a:solidFill>
                  <a:schemeClr val="bg1"/>
                </a:solidFill>
              </a:rPr>
              <a:t>The</a:t>
            </a:r>
            <a:r>
              <a:rPr lang="zh-CN" altLang="en-US" dirty="0">
                <a:solidFill>
                  <a:schemeClr val="bg1"/>
                </a:solidFill>
              </a:rPr>
              <a:t> </a:t>
            </a:r>
            <a:r>
              <a:rPr lang="en-US" altLang="zh-CN" dirty="0">
                <a:solidFill>
                  <a:schemeClr val="bg1"/>
                </a:solidFill>
              </a:rPr>
              <a:t>end</a:t>
            </a:r>
            <a:endParaRPr lang="en-US" dirty="0">
              <a:solidFill>
                <a:schemeClr val="bg1"/>
              </a:solidFill>
            </a:endParaRPr>
          </a:p>
        </p:txBody>
      </p:sp>
      <p:sp>
        <p:nvSpPr>
          <p:cNvPr id="3" name="Subtitle 2"/>
          <p:cNvSpPr>
            <a:spLocks noGrp="1"/>
          </p:cNvSpPr>
          <p:nvPr>
            <p:ph type="subTitle" idx="1"/>
          </p:nvPr>
        </p:nvSpPr>
        <p:spPr>
          <a:xfrm>
            <a:off x="2915816" y="1145827"/>
            <a:ext cx="3312368" cy="1752600"/>
          </a:xfrm>
        </p:spPr>
        <p:txBody>
          <a:bodyPr/>
          <a:lstStyle/>
          <a:p>
            <a:r>
              <a:rPr lang="zh-CN" altLang="en-US" dirty="0">
                <a:solidFill>
                  <a:schemeClr val="bg1"/>
                </a:solidFill>
              </a:rPr>
              <a:t>谢谢各位！</a:t>
            </a:r>
            <a:endParaRPr lang="en-US" dirty="0">
              <a:solidFill>
                <a:schemeClr val="bg1"/>
              </a:solidFill>
            </a:endParaRPr>
          </a:p>
        </p:txBody>
      </p:sp>
    </p:spTree>
    <p:extLst>
      <p:ext uri="{BB962C8B-B14F-4D97-AF65-F5344CB8AC3E}">
        <p14:creationId xmlns:p14="http://schemas.microsoft.com/office/powerpoint/2010/main" val="101439273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sz="2400" b="1" dirty="0">
                <a:latin typeface="Verdana" panose="020B0604030504040204" pitchFamily="34" charset="0"/>
                <a:ea typeface="Verdana" panose="020B0604030504040204" pitchFamily="34" charset="0"/>
                <a:cs typeface="Verdana" panose="020B0604030504040204" pitchFamily="34" charset="0"/>
              </a:rPr>
              <a:t>Motivation for the development of</a:t>
            </a:r>
            <a:br>
              <a:rPr lang="en-US" sz="2400" b="1" dirty="0">
                <a:latin typeface="Verdana" panose="020B0604030504040204" pitchFamily="34" charset="0"/>
                <a:ea typeface="Verdana" panose="020B0604030504040204" pitchFamily="34" charset="0"/>
                <a:cs typeface="Verdana" panose="020B0604030504040204" pitchFamily="34" charset="0"/>
              </a:rPr>
            </a:br>
            <a:r>
              <a:rPr lang="en-US" sz="2400" b="1" dirty="0">
                <a:latin typeface="Verdana" panose="020B0604030504040204" pitchFamily="34" charset="0"/>
                <a:ea typeface="Verdana" panose="020B0604030504040204" pitchFamily="34" charset="0"/>
                <a:cs typeface="Verdana" panose="020B0604030504040204" pitchFamily="34" charset="0"/>
              </a:rPr>
              <a:t>the Town Energy Balance (TEB) </a:t>
            </a:r>
            <a:endParaRPr lang="en-US" b="1" dirty="0"/>
          </a:p>
        </p:txBody>
      </p:sp>
      <p:sp>
        <p:nvSpPr>
          <p:cNvPr id="4" name="灯片编号占位符 3"/>
          <p:cNvSpPr>
            <a:spLocks noGrp="1"/>
          </p:cNvSpPr>
          <p:nvPr>
            <p:ph type="sldNum" sz="quarter" idx="12"/>
          </p:nvPr>
        </p:nvSpPr>
        <p:spPr/>
        <p:txBody>
          <a:bodyPr/>
          <a:lstStyle/>
          <a:p>
            <a:fld id="{8D671B65-C10E-8F4A-8749-824F9A1D4539}" type="slidenum">
              <a:rPr lang="en-US" smtClean="0"/>
              <a:pPr/>
              <a:t>3</a:t>
            </a:fld>
            <a:endParaRPr lang="en-US" dirty="0"/>
          </a:p>
        </p:txBody>
      </p:sp>
    </p:spTree>
    <p:extLst>
      <p:ext uri="{BB962C8B-B14F-4D97-AF65-F5344CB8AC3E}">
        <p14:creationId xmlns:p14="http://schemas.microsoft.com/office/powerpoint/2010/main" val="1785965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124745"/>
            <a:ext cx="8229600" cy="792088"/>
          </a:xfrm>
        </p:spPr>
        <p:txBody>
          <a:bodyPr/>
          <a:lstStyle/>
          <a:p>
            <a:pPr marL="0" indent="0">
              <a:buNone/>
            </a:pPr>
            <a:r>
              <a:rPr lang="en-US" sz="2000" b="1" dirty="0">
                <a:solidFill>
                  <a:schemeClr val="tx2"/>
                </a:solidFill>
                <a:latin typeface="Verdana" panose="020B0604030504040204" pitchFamily="34" charset="0"/>
                <a:ea typeface="Verdana" panose="020B0604030504040204" pitchFamily="34" charset="0"/>
                <a:cs typeface="Verdana" panose="020B0604030504040204" pitchFamily="34" charset="0"/>
              </a:rPr>
              <a:t>Surface energy, water and momentum balance depends on land use type </a:t>
            </a:r>
            <a:br>
              <a:rPr lang="en-US" dirty="0"/>
            </a:br>
            <a:endParaRPr lang="en-US" dirty="0"/>
          </a:p>
        </p:txBody>
      </p:sp>
      <p:sp>
        <p:nvSpPr>
          <p:cNvPr id="4" name="灯片编号占位符 3"/>
          <p:cNvSpPr>
            <a:spLocks noGrp="1"/>
          </p:cNvSpPr>
          <p:nvPr>
            <p:ph type="sldNum" sz="quarter" idx="12"/>
          </p:nvPr>
        </p:nvSpPr>
        <p:spPr/>
        <p:txBody>
          <a:bodyPr/>
          <a:lstStyle/>
          <a:p>
            <a:fld id="{8D671B65-C10E-8F4A-8749-824F9A1D4539}" type="slidenum">
              <a:rPr lang="en-US" smtClean="0"/>
              <a:pPr/>
              <a:t>4</a:t>
            </a:fld>
            <a:endParaRPr lang="en-US" dirty="0"/>
          </a:p>
        </p:txBody>
      </p:sp>
      <p:pic>
        <p:nvPicPr>
          <p:cNvPr id="5" name="图片 4"/>
          <p:cNvPicPr>
            <a:picLocks noChangeAspect="1"/>
          </p:cNvPicPr>
          <p:nvPr/>
        </p:nvPicPr>
        <p:blipFill>
          <a:blip r:embed="rId2"/>
          <a:stretch>
            <a:fillRect/>
          </a:stretch>
        </p:blipFill>
        <p:spPr>
          <a:xfrm>
            <a:off x="518841" y="1916832"/>
            <a:ext cx="6594128" cy="4483440"/>
          </a:xfrm>
          <a:prstGeom prst="rect">
            <a:avLst/>
          </a:prstGeom>
        </p:spPr>
      </p:pic>
      <p:sp>
        <p:nvSpPr>
          <p:cNvPr id="6" name="内容占位符 2"/>
          <p:cNvSpPr txBox="1">
            <a:spLocks/>
          </p:cNvSpPr>
          <p:nvPr/>
        </p:nvSpPr>
        <p:spPr bwMode="auto">
          <a:xfrm>
            <a:off x="7107899" y="5997739"/>
            <a:ext cx="2738264" cy="7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57200" indent="-457200" algn="l" rtl="0" eaLnBrk="1" fontAlgn="base" hangingPunct="1">
              <a:spcBef>
                <a:spcPct val="20000"/>
              </a:spcBef>
              <a:spcAft>
                <a:spcPct val="0"/>
              </a:spcAft>
              <a:buClr>
                <a:srgbClr val="0070C0"/>
              </a:buClr>
              <a:buSzPct val="75000"/>
              <a:buFont typeface="Wingdings" pitchFamily="2" charset="2"/>
              <a:buChar char="Ø"/>
              <a:defRPr sz="3200" b="0" i="0" kern="1200">
                <a:solidFill>
                  <a:schemeClr val="tx1"/>
                </a:solidFill>
                <a:latin typeface="Times New Roman" charset="0"/>
                <a:ea typeface="Times New Roman" charset="0"/>
                <a:cs typeface="Times New Roman" charset="0"/>
              </a:defRPr>
            </a:lvl1pPr>
            <a:lvl2pPr marL="742950" indent="-285750" algn="l" rtl="0" eaLnBrk="1" fontAlgn="base" hangingPunct="1">
              <a:spcBef>
                <a:spcPct val="20000"/>
              </a:spcBef>
              <a:spcAft>
                <a:spcPct val="0"/>
              </a:spcAft>
              <a:buFont typeface="Arial" charset="0"/>
              <a:buChar char="–"/>
              <a:defRPr sz="2800" b="0" i="0" kern="1200">
                <a:solidFill>
                  <a:schemeClr val="tx1"/>
                </a:solidFill>
                <a:latin typeface="Times New Roman" charset="0"/>
                <a:ea typeface="Times New Roman" charset="0"/>
                <a:cs typeface="Times New Roman" charset="0"/>
              </a:defRPr>
            </a:lvl2pPr>
            <a:lvl3pPr marL="1143000" indent="-228600" algn="l" rtl="0" eaLnBrk="1" fontAlgn="base" hangingPunct="1">
              <a:spcBef>
                <a:spcPct val="20000"/>
              </a:spcBef>
              <a:spcAft>
                <a:spcPct val="0"/>
              </a:spcAft>
              <a:buFont typeface="Arial" charset="0"/>
              <a:buChar char="•"/>
              <a:defRPr sz="2400" b="0" i="0" kern="1200">
                <a:solidFill>
                  <a:schemeClr val="tx1"/>
                </a:solidFill>
                <a:latin typeface="Times New Roman" charset="0"/>
                <a:ea typeface="Times New Roman" charset="0"/>
                <a:cs typeface="Times New Roman" charset="0"/>
              </a:defRPr>
            </a:lvl3pPr>
            <a:lvl4pPr marL="1600200" indent="-228600" algn="l" rtl="0" eaLnBrk="1" fontAlgn="base" hangingPunct="1">
              <a:spcBef>
                <a:spcPct val="20000"/>
              </a:spcBef>
              <a:spcAft>
                <a:spcPct val="0"/>
              </a:spcAft>
              <a:buFont typeface="Arial" charset="0"/>
              <a:buChar char="–"/>
              <a:defRPr sz="2000" b="0" i="0" kern="1200">
                <a:solidFill>
                  <a:schemeClr val="tx1"/>
                </a:solidFill>
                <a:latin typeface="Times New Roman" charset="0"/>
                <a:ea typeface="Times New Roman" charset="0"/>
                <a:cs typeface="Times New Roman" charset="0"/>
              </a:defRPr>
            </a:lvl4pPr>
            <a:lvl5pPr marL="2057400" indent="-228600" algn="l" rtl="0" eaLnBrk="1" fontAlgn="base" hangingPunct="1">
              <a:spcBef>
                <a:spcPct val="20000"/>
              </a:spcBef>
              <a:spcAft>
                <a:spcPct val="0"/>
              </a:spcAft>
              <a:buFont typeface="Arial" charset="0"/>
              <a:buChar char="»"/>
              <a:defRPr sz="2000" b="0" i="0" kern="1200">
                <a:solidFill>
                  <a:schemeClr val="tx1"/>
                </a:solidFill>
                <a:latin typeface="Times New Roman" charset="0"/>
                <a:ea typeface="Times New Roman" charset="0"/>
                <a:cs typeface="Times New Roman"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a:t>Figure De </a:t>
            </a:r>
            <a:r>
              <a:rPr lang="en-US" sz="1400" dirty="0" err="1"/>
              <a:t>Munck</a:t>
            </a:r>
            <a:r>
              <a:rPr lang="en-US" sz="1400" dirty="0"/>
              <a:t> (2013) </a:t>
            </a:r>
            <a:br>
              <a:rPr lang="en-US" sz="1400" dirty="0"/>
            </a:br>
            <a:br>
              <a:rPr lang="en-US" sz="1400" dirty="0"/>
            </a:br>
            <a:endParaRPr lang="en-US" sz="1400" dirty="0"/>
          </a:p>
        </p:txBody>
      </p:sp>
    </p:spTree>
    <p:extLst>
      <p:ext uri="{BB962C8B-B14F-4D97-AF65-F5344CB8AC3E}">
        <p14:creationId xmlns:p14="http://schemas.microsoft.com/office/powerpoint/2010/main" val="3804381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124744"/>
            <a:ext cx="8229600" cy="4536503"/>
          </a:xfrm>
        </p:spPr>
        <p:txBody>
          <a:bodyPr/>
          <a:lstStyle/>
          <a:p>
            <a:pPr marL="0" indent="0">
              <a:buNone/>
            </a:pPr>
            <a:r>
              <a:rPr lang="en-US" sz="2000" b="1" dirty="0">
                <a:solidFill>
                  <a:schemeClr val="tx2"/>
                </a:solidFill>
                <a:latin typeface="Verdana" panose="020B0604030504040204" pitchFamily="34" charset="0"/>
                <a:ea typeface="Verdana" panose="020B0604030504040204" pitchFamily="34" charset="0"/>
                <a:cs typeface="Verdana" panose="020B0604030504040204" pitchFamily="34" charset="0"/>
              </a:rPr>
              <a:t>Surface energy balance impacts local climate</a:t>
            </a:r>
            <a:endParaRPr lang="en-US" dirty="0"/>
          </a:p>
          <a:p>
            <a:pPr marL="0" indent="0">
              <a:lnSpc>
                <a:spcPct val="150000"/>
              </a:lnSpc>
              <a:buNone/>
            </a:pPr>
            <a:r>
              <a:rPr lang="en-US" sz="1600" b="1" dirty="0">
                <a:latin typeface="Verdana" panose="020B0604030504040204" pitchFamily="34" charset="0"/>
                <a:ea typeface="Verdana" panose="020B0604030504040204" pitchFamily="34" charset="0"/>
                <a:cs typeface="Verdana" panose="020B0604030504040204" pitchFamily="34" charset="0"/>
              </a:rPr>
              <a:t>Differences between urban and rural climate</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(Nocturnal) air temperature higher in urban area (UHI)</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Relative humidity lower in urban area</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Absolute humidity can be higher in urban area</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Wind speed lower in urban area</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Enhancement/suppression of clouds and precipitation possible </a:t>
            </a:r>
            <a:br>
              <a:rPr lang="en-US" sz="2000" b="1" dirty="0">
                <a:latin typeface="Verdana" panose="020B0604030504040204" pitchFamily="34" charset="0"/>
                <a:ea typeface="Verdana" panose="020B0604030504040204" pitchFamily="34" charset="0"/>
                <a:cs typeface="Verdana" panose="020B0604030504040204" pitchFamily="34" charset="0"/>
              </a:rPr>
            </a:br>
            <a:endParaRPr lang="en-US" sz="2000" b="1" dirty="0">
              <a:latin typeface="Verdana" panose="020B0604030504040204" pitchFamily="34" charset="0"/>
              <a:ea typeface="Verdana" panose="020B0604030504040204" pitchFamily="34" charset="0"/>
              <a:cs typeface="Verdana" panose="020B0604030504040204" pitchFamily="34" charset="0"/>
            </a:endParaRPr>
          </a:p>
        </p:txBody>
      </p:sp>
      <p:sp>
        <p:nvSpPr>
          <p:cNvPr id="4" name="灯片编号占位符 3"/>
          <p:cNvSpPr>
            <a:spLocks noGrp="1"/>
          </p:cNvSpPr>
          <p:nvPr>
            <p:ph type="sldNum" sz="quarter" idx="12"/>
          </p:nvPr>
        </p:nvSpPr>
        <p:spPr/>
        <p:txBody>
          <a:bodyPr/>
          <a:lstStyle/>
          <a:p>
            <a:fld id="{8D671B65-C10E-8F4A-8749-824F9A1D4539}" type="slidenum">
              <a:rPr lang="en-US" smtClean="0"/>
              <a:pPr/>
              <a:t>5</a:t>
            </a:fld>
            <a:endParaRPr lang="en-US" dirty="0"/>
          </a:p>
        </p:txBody>
      </p:sp>
      <p:sp>
        <p:nvSpPr>
          <p:cNvPr id="6" name="内容占位符 2"/>
          <p:cNvSpPr txBox="1">
            <a:spLocks/>
          </p:cNvSpPr>
          <p:nvPr/>
        </p:nvSpPr>
        <p:spPr bwMode="auto">
          <a:xfrm>
            <a:off x="7107899" y="5997739"/>
            <a:ext cx="2738264" cy="7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57200" indent="-457200" algn="l" rtl="0" eaLnBrk="1" fontAlgn="base" hangingPunct="1">
              <a:spcBef>
                <a:spcPct val="20000"/>
              </a:spcBef>
              <a:spcAft>
                <a:spcPct val="0"/>
              </a:spcAft>
              <a:buClr>
                <a:srgbClr val="0070C0"/>
              </a:buClr>
              <a:buSzPct val="75000"/>
              <a:buFont typeface="Wingdings" pitchFamily="2" charset="2"/>
              <a:buChar char="Ø"/>
              <a:defRPr sz="3200" b="0" i="0" kern="1200">
                <a:solidFill>
                  <a:schemeClr val="tx1"/>
                </a:solidFill>
                <a:latin typeface="Times New Roman" charset="0"/>
                <a:ea typeface="Times New Roman" charset="0"/>
                <a:cs typeface="Times New Roman" charset="0"/>
              </a:defRPr>
            </a:lvl1pPr>
            <a:lvl2pPr marL="742950" indent="-285750" algn="l" rtl="0" eaLnBrk="1" fontAlgn="base" hangingPunct="1">
              <a:spcBef>
                <a:spcPct val="20000"/>
              </a:spcBef>
              <a:spcAft>
                <a:spcPct val="0"/>
              </a:spcAft>
              <a:buFont typeface="Arial" charset="0"/>
              <a:buChar char="–"/>
              <a:defRPr sz="2800" b="0" i="0" kern="1200">
                <a:solidFill>
                  <a:schemeClr val="tx1"/>
                </a:solidFill>
                <a:latin typeface="Times New Roman" charset="0"/>
                <a:ea typeface="Times New Roman" charset="0"/>
                <a:cs typeface="Times New Roman" charset="0"/>
              </a:defRPr>
            </a:lvl2pPr>
            <a:lvl3pPr marL="1143000" indent="-228600" algn="l" rtl="0" eaLnBrk="1" fontAlgn="base" hangingPunct="1">
              <a:spcBef>
                <a:spcPct val="20000"/>
              </a:spcBef>
              <a:spcAft>
                <a:spcPct val="0"/>
              </a:spcAft>
              <a:buFont typeface="Arial" charset="0"/>
              <a:buChar char="•"/>
              <a:defRPr sz="2400" b="0" i="0" kern="1200">
                <a:solidFill>
                  <a:schemeClr val="tx1"/>
                </a:solidFill>
                <a:latin typeface="Times New Roman" charset="0"/>
                <a:ea typeface="Times New Roman" charset="0"/>
                <a:cs typeface="Times New Roman" charset="0"/>
              </a:defRPr>
            </a:lvl3pPr>
            <a:lvl4pPr marL="1600200" indent="-228600" algn="l" rtl="0" eaLnBrk="1" fontAlgn="base" hangingPunct="1">
              <a:spcBef>
                <a:spcPct val="20000"/>
              </a:spcBef>
              <a:spcAft>
                <a:spcPct val="0"/>
              </a:spcAft>
              <a:buFont typeface="Arial" charset="0"/>
              <a:buChar char="–"/>
              <a:defRPr sz="2000" b="0" i="0" kern="1200">
                <a:solidFill>
                  <a:schemeClr val="tx1"/>
                </a:solidFill>
                <a:latin typeface="Times New Roman" charset="0"/>
                <a:ea typeface="Times New Roman" charset="0"/>
                <a:cs typeface="Times New Roman" charset="0"/>
              </a:defRPr>
            </a:lvl4pPr>
            <a:lvl5pPr marL="2057400" indent="-228600" algn="l" rtl="0" eaLnBrk="1" fontAlgn="base" hangingPunct="1">
              <a:spcBef>
                <a:spcPct val="20000"/>
              </a:spcBef>
              <a:spcAft>
                <a:spcPct val="0"/>
              </a:spcAft>
              <a:buFont typeface="Arial" charset="0"/>
              <a:buChar char="»"/>
              <a:defRPr sz="2000" b="0" i="0" kern="1200">
                <a:solidFill>
                  <a:schemeClr val="tx1"/>
                </a:solidFill>
                <a:latin typeface="Times New Roman" charset="0"/>
                <a:ea typeface="Times New Roman" charset="0"/>
                <a:cs typeface="Times New Roman"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a:t>Figure De </a:t>
            </a:r>
            <a:r>
              <a:rPr lang="en-US" sz="1400" dirty="0" err="1"/>
              <a:t>Munck</a:t>
            </a:r>
            <a:r>
              <a:rPr lang="en-US" sz="1400" dirty="0"/>
              <a:t> (2013) </a:t>
            </a:r>
            <a:br>
              <a:rPr lang="en-US" sz="1400" dirty="0"/>
            </a:br>
            <a:br>
              <a:rPr lang="en-US" sz="1400" dirty="0"/>
            </a:br>
            <a:endParaRPr lang="en-US" sz="1400" dirty="0"/>
          </a:p>
        </p:txBody>
      </p:sp>
      <p:sp>
        <p:nvSpPr>
          <p:cNvPr id="2" name="矩形 1"/>
          <p:cNvSpPr/>
          <p:nvPr/>
        </p:nvSpPr>
        <p:spPr>
          <a:xfrm>
            <a:off x="4355976" y="4629164"/>
            <a:ext cx="3960440" cy="1200329"/>
          </a:xfrm>
          <a:prstGeom prst="rect">
            <a:avLst/>
          </a:prstGeom>
        </p:spPr>
        <p:txBody>
          <a:bodyPr wrap="square">
            <a:spAutoFit/>
          </a:bodyPr>
          <a:lstStyle/>
          <a:p>
            <a:r>
              <a:rPr lang="en-US" dirty="0">
                <a:solidFill>
                  <a:srgbClr val="000000"/>
                </a:solidFill>
                <a:latin typeface="ArialMT"/>
              </a:rPr>
              <a:t>Nocturnal (2 AM) air temperature</a:t>
            </a:r>
            <a:br>
              <a:rPr lang="en-US" dirty="0">
                <a:solidFill>
                  <a:srgbClr val="000000"/>
                </a:solidFill>
                <a:latin typeface="ArialMT"/>
              </a:rPr>
            </a:br>
            <a:r>
              <a:rPr lang="en-US" dirty="0">
                <a:solidFill>
                  <a:srgbClr val="000000"/>
                </a:solidFill>
                <a:latin typeface="ArialMT"/>
              </a:rPr>
              <a:t>observed in Toulouse on July 4 2004</a:t>
            </a:r>
            <a:br>
              <a:rPr lang="en-US" dirty="0">
                <a:solidFill>
                  <a:srgbClr val="000000"/>
                </a:solidFill>
                <a:latin typeface="ArialMT"/>
              </a:rPr>
            </a:br>
            <a:r>
              <a:rPr lang="en-US" dirty="0">
                <a:solidFill>
                  <a:srgbClr val="000000"/>
                </a:solidFill>
                <a:latin typeface="ArialMT"/>
              </a:rPr>
              <a:t>during the CAPITOUL campaign</a:t>
            </a:r>
            <a:br>
              <a:rPr lang="en-US" dirty="0">
                <a:solidFill>
                  <a:srgbClr val="000000"/>
                </a:solidFill>
                <a:latin typeface="ArialMT"/>
              </a:rPr>
            </a:br>
            <a:r>
              <a:rPr lang="en-US" dirty="0">
                <a:solidFill>
                  <a:srgbClr val="000000"/>
                </a:solidFill>
                <a:latin typeface="ArialMT"/>
              </a:rPr>
              <a:t>(Masson et al., 2008)</a:t>
            </a:r>
            <a:r>
              <a:rPr lang="en-US" dirty="0"/>
              <a:t> </a:t>
            </a:r>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819" y="3729355"/>
            <a:ext cx="3582483" cy="2664428"/>
          </a:xfrm>
          <a:prstGeom prst="rect">
            <a:avLst/>
          </a:prstGeom>
        </p:spPr>
      </p:pic>
    </p:spTree>
    <p:extLst>
      <p:ext uri="{BB962C8B-B14F-4D97-AF65-F5344CB8AC3E}">
        <p14:creationId xmlns:p14="http://schemas.microsoft.com/office/powerpoint/2010/main" val="3664526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6</a:t>
            </a:fld>
            <a:endParaRPr lang="en-US" dirty="0"/>
          </a:p>
        </p:txBody>
      </p:sp>
      <p:sp>
        <p:nvSpPr>
          <p:cNvPr id="9" name="矩形 8"/>
          <p:cNvSpPr/>
          <p:nvPr/>
        </p:nvSpPr>
        <p:spPr>
          <a:xfrm>
            <a:off x="539552" y="1700808"/>
            <a:ext cx="8113645" cy="3970318"/>
          </a:xfrm>
          <a:prstGeom prst="rect">
            <a:avLst/>
          </a:prstGeom>
        </p:spPr>
        <p:txBody>
          <a:bodyPr wrap="square">
            <a:spAutoFit/>
          </a:bodyPr>
          <a:lstStyle/>
          <a:p>
            <a:pPr>
              <a:lnSpc>
                <a:spcPct val="150000"/>
              </a:lnSpc>
            </a:pPr>
            <a:r>
              <a:rPr lang="en-US" sz="1600" b="1" dirty="0">
                <a:latin typeface="Verdana" panose="020B0604030504040204" pitchFamily="34" charset="0"/>
                <a:ea typeface="Verdana" panose="020B0604030504040204" pitchFamily="34" charset="0"/>
                <a:cs typeface="Verdana" panose="020B0604030504040204" pitchFamily="34" charset="0"/>
              </a:rPr>
              <a:t>Purpose and design of TEB</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Urban surface energy, water, momentum balance for atmospheric models</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Sensible and latent heat flux, momentum and radiation exchange</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The scale of application is an urban district, not single buildings</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Numerical integration must be a lot faster than for atmospheric model</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b="1" dirty="0">
                <a:latin typeface="Verdana" panose="020B0604030504040204" pitchFamily="34" charset="0"/>
                <a:ea typeface="Verdana" panose="020B0604030504040204" pitchFamily="34" charset="0"/>
                <a:cs typeface="Verdana" panose="020B0604030504040204" pitchFamily="34" charset="0"/>
              </a:rPr>
              <a:t>TEB is not designed for</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Simulations at the scale of one single building</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Details of the wind and temperature fields in the street canyons</a:t>
            </a:r>
            <a:br>
              <a:rPr lang="en-US" sz="1600" dirty="0">
                <a:latin typeface="Verdana" panose="020B0604030504040204" pitchFamily="34" charset="0"/>
                <a:ea typeface="Verdana" panose="020B0604030504040204" pitchFamily="34" charset="0"/>
                <a:cs typeface="Verdana" panose="020B0604030504040204" pitchFamily="34" charset="0"/>
              </a:rPr>
            </a:br>
            <a:r>
              <a:rPr lang="en-US" sz="1600" dirty="0">
                <a:latin typeface="Verdana" panose="020B0604030504040204" pitchFamily="34" charset="0"/>
                <a:ea typeface="Verdana" panose="020B0604030504040204" pitchFamily="34" charset="0"/>
                <a:cs typeface="Verdana" panose="020B0604030504040204" pitchFamily="34" charset="0"/>
              </a:rPr>
              <a:t>– Details inside the buildings </a:t>
            </a:r>
            <a:br>
              <a:rPr lang="en-US" dirty="0"/>
            </a:br>
            <a:endParaRPr lang="en-US" dirty="0"/>
          </a:p>
        </p:txBody>
      </p:sp>
      <p:sp>
        <p:nvSpPr>
          <p:cNvPr id="10" name="内容占位符 2"/>
          <p:cNvSpPr>
            <a:spLocks noGrp="1"/>
          </p:cNvSpPr>
          <p:nvPr>
            <p:ph idx="1"/>
          </p:nvPr>
        </p:nvSpPr>
        <p:spPr>
          <a:xfrm>
            <a:off x="457200" y="1124745"/>
            <a:ext cx="8229600" cy="576064"/>
          </a:xfrm>
        </p:spPr>
        <p:txBody>
          <a:bodyPr/>
          <a:lstStyle/>
          <a:p>
            <a:pPr marL="0" indent="0">
              <a:buNone/>
            </a:pPr>
            <a:r>
              <a:rPr lang="en-US" sz="2000" b="1" dirty="0">
                <a:solidFill>
                  <a:schemeClr val="tx2"/>
                </a:solidFill>
                <a:latin typeface="Verdana" panose="020B0604030504040204" pitchFamily="34" charset="0"/>
                <a:ea typeface="Verdana" panose="020B0604030504040204" pitchFamily="34" charset="0"/>
                <a:cs typeface="Verdana" panose="020B0604030504040204" pitchFamily="34" charset="0"/>
              </a:rPr>
              <a:t>What is TEB made for?</a:t>
            </a:r>
            <a:endParaRPr lang="en-US" dirty="0"/>
          </a:p>
        </p:txBody>
      </p:sp>
    </p:spTree>
    <p:extLst>
      <p:ext uri="{BB962C8B-B14F-4D97-AF65-F5344CB8AC3E}">
        <p14:creationId xmlns:p14="http://schemas.microsoft.com/office/powerpoint/2010/main" val="2240978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2400" b="1" dirty="0">
                <a:latin typeface="Verdana" panose="020B0604030504040204" pitchFamily="34" charset="0"/>
                <a:ea typeface="Verdana" panose="020B0604030504040204" pitchFamily="34" charset="0"/>
                <a:cs typeface="Verdana" panose="020B0604030504040204" pitchFamily="34" charset="0"/>
              </a:rPr>
              <a:t>Fundamentals of TEB</a:t>
            </a:r>
            <a:r>
              <a:rPr lang="en-US" sz="2400" b="1" dirty="0">
                <a:latin typeface="Verdana" panose="020B0604030504040204" pitchFamily="34" charset="0"/>
                <a:ea typeface="Verdana" panose="020B0604030504040204" pitchFamily="34" charset="0"/>
                <a:cs typeface="Verdana" panose="020B0604030504040204" pitchFamily="34" charset="0"/>
              </a:rPr>
              <a:t> </a:t>
            </a:r>
            <a:endParaRPr lang="en-US" b="1" dirty="0"/>
          </a:p>
        </p:txBody>
      </p:sp>
      <p:sp>
        <p:nvSpPr>
          <p:cNvPr id="4" name="灯片编号占位符 3"/>
          <p:cNvSpPr>
            <a:spLocks noGrp="1"/>
          </p:cNvSpPr>
          <p:nvPr>
            <p:ph type="sldNum" sz="quarter" idx="12"/>
          </p:nvPr>
        </p:nvSpPr>
        <p:spPr/>
        <p:txBody>
          <a:bodyPr/>
          <a:lstStyle/>
          <a:p>
            <a:fld id="{8D671B65-C10E-8F4A-8749-824F9A1D4539}" type="slidenum">
              <a:rPr lang="en-US" smtClean="0"/>
              <a:pPr/>
              <a:t>7</a:t>
            </a:fld>
            <a:endParaRPr lang="en-US" dirty="0"/>
          </a:p>
        </p:txBody>
      </p:sp>
    </p:spTree>
    <p:extLst>
      <p:ext uri="{BB962C8B-B14F-4D97-AF65-F5344CB8AC3E}">
        <p14:creationId xmlns:p14="http://schemas.microsoft.com/office/powerpoint/2010/main" val="19209502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8</a:t>
            </a:fld>
            <a:endParaRPr 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572" y="908720"/>
            <a:ext cx="7488832" cy="5296979"/>
          </a:xfrm>
          <a:prstGeom prst="rect">
            <a:avLst/>
          </a:prstGeom>
        </p:spPr>
      </p:pic>
      <p:sp>
        <p:nvSpPr>
          <p:cNvPr id="8" name="矩形 7"/>
          <p:cNvSpPr/>
          <p:nvPr/>
        </p:nvSpPr>
        <p:spPr>
          <a:xfrm>
            <a:off x="2987824" y="5999745"/>
            <a:ext cx="2952328" cy="411908"/>
          </a:xfrm>
          <a:prstGeom prst="rect">
            <a:avLst/>
          </a:prstGeom>
        </p:spPr>
        <p:txBody>
          <a:bodyPr wrap="square">
            <a:spAutoFit/>
          </a:bodyPr>
          <a:lstStyle/>
          <a:p>
            <a:pPr algn="ctr">
              <a:lnSpc>
                <a:spcPct val="150000"/>
              </a:lnSpc>
            </a:pPr>
            <a:r>
              <a:rPr lang="en-US" sz="1600" b="1" dirty="0">
                <a:latin typeface="Verdana" panose="020B0604030504040204" pitchFamily="34" charset="0"/>
                <a:ea typeface="Verdana" panose="020B0604030504040204" pitchFamily="34" charset="0"/>
                <a:cs typeface="Verdana" panose="020B0604030504040204" pitchFamily="34" charset="0"/>
              </a:rPr>
              <a:t>TEB architecture</a:t>
            </a:r>
          </a:p>
        </p:txBody>
      </p:sp>
    </p:spTree>
    <p:extLst>
      <p:ext uri="{BB962C8B-B14F-4D97-AF65-F5344CB8AC3E}">
        <p14:creationId xmlns:p14="http://schemas.microsoft.com/office/powerpoint/2010/main" val="1035601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8D671B65-C10E-8F4A-8749-824F9A1D4539}" type="slidenum">
              <a:rPr lang="en-US" smtClean="0"/>
              <a:pPr/>
              <a:t>9</a:t>
            </a:fld>
            <a:endParaRPr lang="en-US" dirty="0"/>
          </a:p>
        </p:txBody>
      </p:sp>
      <p:sp>
        <p:nvSpPr>
          <p:cNvPr id="2" name="Rectangle 1"/>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Rectangle 2"/>
          <p:cNvSpPr>
            <a:spLocks noChangeArrowheads="1"/>
          </p:cNvSpPr>
          <p:nvPr/>
        </p:nvSpPr>
        <p:spPr bwMode="auto">
          <a:xfrm>
            <a:off x="152400" y="1524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6" name="图片 5"/>
          <p:cNvPicPr>
            <a:picLocks noChangeAspect="1"/>
          </p:cNvPicPr>
          <p:nvPr/>
        </p:nvPicPr>
        <p:blipFill>
          <a:blip r:embed="rId2"/>
          <a:stretch>
            <a:fillRect/>
          </a:stretch>
        </p:blipFill>
        <p:spPr>
          <a:xfrm>
            <a:off x="539552" y="1412776"/>
            <a:ext cx="8186775" cy="4650980"/>
          </a:xfrm>
          <a:prstGeom prst="rect">
            <a:avLst/>
          </a:prstGeom>
        </p:spPr>
      </p:pic>
    </p:spTree>
    <p:extLst>
      <p:ext uri="{BB962C8B-B14F-4D97-AF65-F5344CB8AC3E}">
        <p14:creationId xmlns:p14="http://schemas.microsoft.com/office/powerpoint/2010/main" val="442712781"/>
      </p:ext>
    </p:extLst>
  </p:cSld>
  <p:clrMapOvr>
    <a:masterClrMapping/>
  </p:clrMapOvr>
</p:sld>
</file>

<file path=ppt/theme/theme1.xml><?xml version="1.0" encoding="utf-8"?>
<a:theme xmlns:a="http://schemas.openxmlformats.org/drawingml/2006/main" name="机械与能源工程学院朱彤教授课题组模板">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19371</TotalTime>
  <Words>311</Words>
  <Application>Microsoft Office PowerPoint</Application>
  <PresentationFormat>全屏显示(4:3)</PresentationFormat>
  <Paragraphs>66</Paragraphs>
  <Slides>22</Slides>
  <Notes>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22</vt:i4>
      </vt:variant>
    </vt:vector>
  </HeadingPairs>
  <TitlesOfParts>
    <vt:vector size="33" baseType="lpstr">
      <vt:lpstr>ArialMT</vt:lpstr>
      <vt:lpstr>华文行楷</vt:lpstr>
      <vt:lpstr>楷体</vt:lpstr>
      <vt:lpstr>宋体</vt:lpstr>
      <vt:lpstr>Arial</vt:lpstr>
      <vt:lpstr>Calibri</vt:lpstr>
      <vt:lpstr>Century</vt:lpstr>
      <vt:lpstr>Times New Roman</vt:lpstr>
      <vt:lpstr>Verdana</vt:lpstr>
      <vt:lpstr>Wingdings</vt:lpstr>
      <vt:lpstr>机械与能源工程学院朱彤教授课题组模板</vt:lpstr>
      <vt:lpstr>The Town Energy Balance (TEB): An urban surface parametrization developed at Météo France  </vt:lpstr>
      <vt:lpstr>Outline</vt:lpstr>
      <vt:lpstr>Motivation for the development of the Town Energy Balance (TEB) </vt:lpstr>
      <vt:lpstr>PowerPoint 演示文稿</vt:lpstr>
      <vt:lpstr>PowerPoint 演示文稿</vt:lpstr>
      <vt:lpstr>PowerPoint 演示文稿</vt:lpstr>
      <vt:lpstr>Fundamentals of TEB </vt:lpstr>
      <vt:lpstr>PowerPoint 演示文稿</vt:lpstr>
      <vt:lpstr>PowerPoint 演示文稿</vt:lpstr>
      <vt:lpstr>Meteorological forcing data </vt:lpstr>
      <vt:lpstr>PowerPoint 演示文稿</vt:lpstr>
      <vt:lpstr>PowerPoint 演示文稿</vt:lpstr>
      <vt:lpstr>The CAPITOUL campaign and simulation results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Zong Chao</dc:creator>
  <cp:lastModifiedBy>徐 鸿飞</cp:lastModifiedBy>
  <cp:revision>1146</cp:revision>
  <dcterms:created xsi:type="dcterms:W3CDTF">2012-05-19T03:40:38Z</dcterms:created>
  <dcterms:modified xsi:type="dcterms:W3CDTF">2018-04-28T15:39:35Z</dcterms:modified>
</cp:coreProperties>
</file>